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9" r:id="rId2"/>
    <p:sldId id="265" r:id="rId3"/>
    <p:sldId id="256" r:id="rId4"/>
    <p:sldId id="261" r:id="rId5"/>
    <p:sldId id="271" r:id="rId6"/>
    <p:sldId id="270" r:id="rId7"/>
    <p:sldId id="262" r:id="rId8"/>
    <p:sldId id="273" r:id="rId9"/>
    <p:sldId id="269" r:id="rId10"/>
    <p:sldId id="264"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9DEF2C1-BD64-8F84-BDB2-EBF7685BAC0A}" name="nn praveen" initials="np" userId="a634a2c049f92b17"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C0A4C51-B68F-4032-A3EA-2E0A48D6EB38}" v="12" dt="2023-08-03T09:20:13.0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a:alpha val="0"/>
      </a:schemeClr>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269F36E-E03F-4A94-9749-1102DB5DDFCD}" type="doc">
      <dgm:prSet loTypeId="urn:microsoft.com/office/officeart/2018/2/layout/IconLabelList" loCatId="icon" qsTypeId="urn:microsoft.com/office/officeart/2005/8/quickstyle/simple1" qsCatId="simple" csTypeId="urn:microsoft.com/office/officeart/2018/5/colors/Iconchunking_neutralbg_colorful5" csCatId="colorful" phldr="1"/>
      <dgm:spPr/>
      <dgm:t>
        <a:bodyPr/>
        <a:lstStyle/>
        <a:p>
          <a:endParaRPr lang="en-US"/>
        </a:p>
      </dgm:t>
    </dgm:pt>
    <dgm:pt modelId="{B0E4263D-B270-459D-A10D-7E0977193AC8}">
      <dgm:prSet custT="1"/>
      <dgm:spPr/>
      <dgm:t>
        <a:bodyPr/>
        <a:lstStyle/>
        <a:p>
          <a:r>
            <a:rPr lang="en-US" sz="1800" dirty="0">
              <a:latin typeface="+mj-lt"/>
            </a:rPr>
            <a:t>1</a:t>
          </a:r>
        </a:p>
        <a:p>
          <a:r>
            <a:rPr lang="en-US" sz="1800" dirty="0">
              <a:latin typeface="+mj-lt"/>
            </a:rPr>
            <a:t>monomers that make existing polymers biodegradable and recyclable</a:t>
          </a:r>
        </a:p>
      </dgm:t>
    </dgm:pt>
    <dgm:pt modelId="{CEBEED59-F149-46C9-A572-CAD5F6726FC8}" type="parTrans" cxnId="{A1E53852-278B-41F1-AE83-7B5C340F0FB3}">
      <dgm:prSet/>
      <dgm:spPr/>
      <dgm:t>
        <a:bodyPr/>
        <a:lstStyle/>
        <a:p>
          <a:endParaRPr lang="en-US"/>
        </a:p>
      </dgm:t>
    </dgm:pt>
    <dgm:pt modelId="{CA7848B8-A12C-494E-A1E9-3FC69ABCAD41}" type="sibTrans" cxnId="{A1E53852-278B-41F1-AE83-7B5C340F0FB3}">
      <dgm:prSet/>
      <dgm:spPr/>
      <dgm:t>
        <a:bodyPr/>
        <a:lstStyle/>
        <a:p>
          <a:endParaRPr lang="en-US"/>
        </a:p>
      </dgm:t>
    </dgm:pt>
    <dgm:pt modelId="{34E75F79-07C3-4418-8A6E-476BF930416C}">
      <dgm:prSet/>
      <dgm:spPr/>
      <dgm:t>
        <a:bodyPr/>
        <a:lstStyle/>
        <a:p>
          <a:r>
            <a:rPr lang="en-US" dirty="0">
              <a:latin typeface="+mj-lt"/>
            </a:rPr>
            <a:t>2</a:t>
          </a:r>
        </a:p>
        <a:p>
          <a:r>
            <a:rPr lang="en-US" dirty="0">
              <a:latin typeface="+mj-lt"/>
            </a:rPr>
            <a:t>sustainable fluoropolymers and alternatives</a:t>
          </a:r>
        </a:p>
      </dgm:t>
    </dgm:pt>
    <dgm:pt modelId="{60F0014F-DB13-4E29-8717-B980D91C705D}" type="parTrans" cxnId="{197D9B4F-8301-4627-84BA-C3D12C81EB81}">
      <dgm:prSet/>
      <dgm:spPr/>
      <dgm:t>
        <a:bodyPr/>
        <a:lstStyle/>
        <a:p>
          <a:endParaRPr lang="en-US"/>
        </a:p>
      </dgm:t>
    </dgm:pt>
    <dgm:pt modelId="{20AFD3EC-806E-47D5-B7E5-9518C62284B2}" type="sibTrans" cxnId="{197D9B4F-8301-4627-84BA-C3D12C81EB81}">
      <dgm:prSet/>
      <dgm:spPr/>
      <dgm:t>
        <a:bodyPr/>
        <a:lstStyle/>
        <a:p>
          <a:endParaRPr lang="en-US"/>
        </a:p>
      </dgm:t>
    </dgm:pt>
    <dgm:pt modelId="{9849F08F-1367-446B-AB33-4F7EEE373C3F}">
      <dgm:prSet/>
      <dgm:spPr/>
      <dgm:t>
        <a:bodyPr/>
        <a:lstStyle/>
        <a:p>
          <a:r>
            <a:rPr lang="en-US" dirty="0">
              <a:latin typeface="+mj-lt"/>
            </a:rPr>
            <a:t>3</a:t>
          </a:r>
        </a:p>
        <a:p>
          <a:r>
            <a:rPr lang="en-US" dirty="0">
              <a:latin typeface="+mj-lt"/>
            </a:rPr>
            <a:t>biodegradable and functional chemicals and materials from CO</a:t>
          </a:r>
          <a:r>
            <a:rPr lang="en-US" baseline="-25000" dirty="0">
              <a:latin typeface="+mj-lt"/>
            </a:rPr>
            <a:t>2</a:t>
          </a:r>
        </a:p>
      </dgm:t>
    </dgm:pt>
    <dgm:pt modelId="{5C4CB3DD-FABB-4A0A-9FCE-75A6139AB537}" type="parTrans" cxnId="{EEE91559-F87E-4634-B4C2-284022865712}">
      <dgm:prSet/>
      <dgm:spPr/>
      <dgm:t>
        <a:bodyPr/>
        <a:lstStyle/>
        <a:p>
          <a:endParaRPr lang="en-US"/>
        </a:p>
      </dgm:t>
    </dgm:pt>
    <dgm:pt modelId="{64DD5321-E3EF-4D21-A5AE-D8DC972A2793}" type="sibTrans" cxnId="{EEE91559-F87E-4634-B4C2-284022865712}">
      <dgm:prSet/>
      <dgm:spPr/>
      <dgm:t>
        <a:bodyPr/>
        <a:lstStyle/>
        <a:p>
          <a:endParaRPr lang="en-US"/>
        </a:p>
      </dgm:t>
    </dgm:pt>
    <dgm:pt modelId="{F91C76AD-310E-4821-A2C4-53D742DD45D0}" type="pres">
      <dgm:prSet presAssocID="{0269F36E-E03F-4A94-9749-1102DB5DDFCD}" presName="root" presStyleCnt="0">
        <dgm:presLayoutVars>
          <dgm:dir/>
          <dgm:resizeHandles val="exact"/>
        </dgm:presLayoutVars>
      </dgm:prSet>
      <dgm:spPr/>
    </dgm:pt>
    <dgm:pt modelId="{6B04E85E-0F07-4E3F-AA41-30FDCBC3DF69}" type="pres">
      <dgm:prSet presAssocID="{B0E4263D-B270-459D-A10D-7E0977193AC8}" presName="compNode" presStyleCnt="0"/>
      <dgm:spPr/>
    </dgm:pt>
    <dgm:pt modelId="{023515ED-2421-4148-9D59-A4490F8FD186}" type="pres">
      <dgm:prSet presAssocID="{B0E4263D-B270-459D-A10D-7E0977193AC8}" presName="iconRect" presStyleLbl="node1" presStyleIdx="0" presStyleCnt="3" custLinFactX="223250" custLinFactNeighborX="300000" custLinFactNeighborY="-2611"/>
      <dgm:spPr>
        <a:blipFill>
          <a:blip xmlns:r="http://schemas.openxmlformats.org/officeDocument/2006/relationships" r:embed="rId1">
            <a:duotone>
              <a:prstClr val="black"/>
              <a:schemeClr val="accent6">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Agriculture outline"/>
        </a:ext>
      </dgm:extLst>
    </dgm:pt>
    <dgm:pt modelId="{3607342A-B0A7-4B26-B153-30F0F69A81B8}" type="pres">
      <dgm:prSet presAssocID="{B0E4263D-B270-459D-A10D-7E0977193AC8}" presName="spaceRect" presStyleCnt="0"/>
      <dgm:spPr/>
    </dgm:pt>
    <dgm:pt modelId="{E66625F7-B266-4C8E-82D3-0F25A706860A}" type="pres">
      <dgm:prSet presAssocID="{B0E4263D-B270-459D-A10D-7E0977193AC8}" presName="textRect" presStyleLbl="revTx" presStyleIdx="0" presStyleCnt="3" custLinFactNeighborY="-873">
        <dgm:presLayoutVars>
          <dgm:chMax val="1"/>
          <dgm:chPref val="1"/>
        </dgm:presLayoutVars>
      </dgm:prSet>
      <dgm:spPr/>
    </dgm:pt>
    <dgm:pt modelId="{2929E4A2-848E-43CA-A4E8-F2B860CD5068}" type="pres">
      <dgm:prSet presAssocID="{CA7848B8-A12C-494E-A1E9-3FC69ABCAD41}" presName="sibTrans" presStyleCnt="0"/>
      <dgm:spPr/>
    </dgm:pt>
    <dgm:pt modelId="{8C5D112D-9104-4836-87DF-F74608BA0BAA}" type="pres">
      <dgm:prSet presAssocID="{34E75F79-07C3-4418-8A6E-476BF930416C}" presName="compNode" presStyleCnt="0"/>
      <dgm:spPr/>
    </dgm:pt>
    <dgm:pt modelId="{51D048FD-9133-4E50-B23C-2D9108F33E4B}" type="pres">
      <dgm:prSet presAssocID="{34E75F79-07C3-4418-8A6E-476BF930416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Leaf"/>
        </a:ext>
      </dgm:extLst>
    </dgm:pt>
    <dgm:pt modelId="{50844B42-4455-4A95-A7C4-8289024E03CA}" type="pres">
      <dgm:prSet presAssocID="{34E75F79-07C3-4418-8A6E-476BF930416C}" presName="spaceRect" presStyleCnt="0"/>
      <dgm:spPr/>
    </dgm:pt>
    <dgm:pt modelId="{5213D5F3-694A-4D04-8C18-9F082156E287}" type="pres">
      <dgm:prSet presAssocID="{34E75F79-07C3-4418-8A6E-476BF930416C}" presName="textRect" presStyleLbl="revTx" presStyleIdx="1" presStyleCnt="3" custLinFactNeighborX="-53" custLinFactNeighborY="1746">
        <dgm:presLayoutVars>
          <dgm:chMax val="1"/>
          <dgm:chPref val="1"/>
        </dgm:presLayoutVars>
      </dgm:prSet>
      <dgm:spPr/>
    </dgm:pt>
    <dgm:pt modelId="{7B304C4C-1662-4A0B-8872-E22033BF3E7F}" type="pres">
      <dgm:prSet presAssocID="{20AFD3EC-806E-47D5-B7E5-9518C62284B2}" presName="sibTrans" presStyleCnt="0"/>
      <dgm:spPr/>
    </dgm:pt>
    <dgm:pt modelId="{D8222621-5020-4FAA-B19D-6FEC24EC3CD1}" type="pres">
      <dgm:prSet presAssocID="{9849F08F-1367-446B-AB33-4F7EEE373C3F}" presName="compNode" presStyleCnt="0"/>
      <dgm:spPr/>
    </dgm:pt>
    <dgm:pt modelId="{0CC8BD96-2BE0-45FB-89FE-149B83C21463}" type="pres">
      <dgm:prSet presAssocID="{9849F08F-1367-446B-AB33-4F7EEE373C3F}" presName="iconRect" presStyleLbl="node1" presStyleIdx="2" presStyleCnt="3" custLinFactX="-234134" custLinFactNeighborX="-300000" custLinFactNeighborY="-2611"/>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Recycle"/>
        </a:ext>
      </dgm:extLst>
    </dgm:pt>
    <dgm:pt modelId="{A6715644-E161-45EA-8CCF-975DABD75C26}" type="pres">
      <dgm:prSet presAssocID="{9849F08F-1367-446B-AB33-4F7EEE373C3F}" presName="spaceRect" presStyleCnt="0"/>
      <dgm:spPr/>
    </dgm:pt>
    <dgm:pt modelId="{AFB9B794-682C-4292-90CD-1FAE4D248DD1}" type="pres">
      <dgm:prSet presAssocID="{9849F08F-1367-446B-AB33-4F7EEE373C3F}" presName="textRect" presStyleLbl="revTx" presStyleIdx="2" presStyleCnt="3" custLinFactNeighborY="2619">
        <dgm:presLayoutVars>
          <dgm:chMax val="1"/>
          <dgm:chPref val="1"/>
        </dgm:presLayoutVars>
      </dgm:prSet>
      <dgm:spPr/>
    </dgm:pt>
  </dgm:ptLst>
  <dgm:cxnLst>
    <dgm:cxn modelId="{7A5A2405-A423-4359-B668-0841F7E564F5}" type="presOf" srcId="{0269F36E-E03F-4A94-9749-1102DB5DDFCD}" destId="{F91C76AD-310E-4821-A2C4-53D742DD45D0}" srcOrd="0" destOrd="0" presId="urn:microsoft.com/office/officeart/2018/2/layout/IconLabelList"/>
    <dgm:cxn modelId="{197D9B4F-8301-4627-84BA-C3D12C81EB81}" srcId="{0269F36E-E03F-4A94-9749-1102DB5DDFCD}" destId="{34E75F79-07C3-4418-8A6E-476BF930416C}" srcOrd="1" destOrd="0" parTransId="{60F0014F-DB13-4E29-8717-B980D91C705D}" sibTransId="{20AFD3EC-806E-47D5-B7E5-9518C62284B2}"/>
    <dgm:cxn modelId="{A1E53852-278B-41F1-AE83-7B5C340F0FB3}" srcId="{0269F36E-E03F-4A94-9749-1102DB5DDFCD}" destId="{B0E4263D-B270-459D-A10D-7E0977193AC8}" srcOrd="0" destOrd="0" parTransId="{CEBEED59-F149-46C9-A572-CAD5F6726FC8}" sibTransId="{CA7848B8-A12C-494E-A1E9-3FC69ABCAD41}"/>
    <dgm:cxn modelId="{EEE91559-F87E-4634-B4C2-284022865712}" srcId="{0269F36E-E03F-4A94-9749-1102DB5DDFCD}" destId="{9849F08F-1367-446B-AB33-4F7EEE373C3F}" srcOrd="2" destOrd="0" parTransId="{5C4CB3DD-FABB-4A0A-9FCE-75A6139AB537}" sibTransId="{64DD5321-E3EF-4D21-A5AE-D8DC972A2793}"/>
    <dgm:cxn modelId="{D46699A6-FE74-48E2-9448-8D93A246B5AB}" type="presOf" srcId="{34E75F79-07C3-4418-8A6E-476BF930416C}" destId="{5213D5F3-694A-4D04-8C18-9F082156E287}" srcOrd="0" destOrd="0" presId="urn:microsoft.com/office/officeart/2018/2/layout/IconLabelList"/>
    <dgm:cxn modelId="{445AF0D9-2667-423F-B6E0-57427C802DF4}" type="presOf" srcId="{B0E4263D-B270-459D-A10D-7E0977193AC8}" destId="{E66625F7-B266-4C8E-82D3-0F25A706860A}" srcOrd="0" destOrd="0" presId="urn:microsoft.com/office/officeart/2018/2/layout/IconLabelList"/>
    <dgm:cxn modelId="{165B0AEA-ECA8-4E36-A68A-1AB3502874FF}" type="presOf" srcId="{9849F08F-1367-446B-AB33-4F7EEE373C3F}" destId="{AFB9B794-682C-4292-90CD-1FAE4D248DD1}" srcOrd="0" destOrd="0" presId="urn:microsoft.com/office/officeart/2018/2/layout/IconLabelList"/>
    <dgm:cxn modelId="{C62460D2-1A25-4119-9E70-BA18DB714410}" type="presParOf" srcId="{F91C76AD-310E-4821-A2C4-53D742DD45D0}" destId="{6B04E85E-0F07-4E3F-AA41-30FDCBC3DF69}" srcOrd="0" destOrd="0" presId="urn:microsoft.com/office/officeart/2018/2/layout/IconLabelList"/>
    <dgm:cxn modelId="{D401EE2F-F264-4D9D-8C0F-41AE737A3402}" type="presParOf" srcId="{6B04E85E-0F07-4E3F-AA41-30FDCBC3DF69}" destId="{023515ED-2421-4148-9D59-A4490F8FD186}" srcOrd="0" destOrd="0" presId="urn:microsoft.com/office/officeart/2018/2/layout/IconLabelList"/>
    <dgm:cxn modelId="{5790FAAF-28F1-40E2-8B6A-64BA01C7CF2C}" type="presParOf" srcId="{6B04E85E-0F07-4E3F-AA41-30FDCBC3DF69}" destId="{3607342A-B0A7-4B26-B153-30F0F69A81B8}" srcOrd="1" destOrd="0" presId="urn:microsoft.com/office/officeart/2018/2/layout/IconLabelList"/>
    <dgm:cxn modelId="{E440D356-AEC9-435A-9C52-291F95386938}" type="presParOf" srcId="{6B04E85E-0F07-4E3F-AA41-30FDCBC3DF69}" destId="{E66625F7-B266-4C8E-82D3-0F25A706860A}" srcOrd="2" destOrd="0" presId="urn:microsoft.com/office/officeart/2018/2/layout/IconLabelList"/>
    <dgm:cxn modelId="{749A4F26-6119-4347-8CDD-F7ABE854E99E}" type="presParOf" srcId="{F91C76AD-310E-4821-A2C4-53D742DD45D0}" destId="{2929E4A2-848E-43CA-A4E8-F2B860CD5068}" srcOrd="1" destOrd="0" presId="urn:microsoft.com/office/officeart/2018/2/layout/IconLabelList"/>
    <dgm:cxn modelId="{2887799E-8A23-45F0-8567-D8C70B92A7F4}" type="presParOf" srcId="{F91C76AD-310E-4821-A2C4-53D742DD45D0}" destId="{8C5D112D-9104-4836-87DF-F74608BA0BAA}" srcOrd="2" destOrd="0" presId="urn:microsoft.com/office/officeart/2018/2/layout/IconLabelList"/>
    <dgm:cxn modelId="{FFF701BF-534B-46BE-9402-467498B63164}" type="presParOf" srcId="{8C5D112D-9104-4836-87DF-F74608BA0BAA}" destId="{51D048FD-9133-4E50-B23C-2D9108F33E4B}" srcOrd="0" destOrd="0" presId="urn:microsoft.com/office/officeart/2018/2/layout/IconLabelList"/>
    <dgm:cxn modelId="{76DB6242-CDC6-4FDB-8BE1-1392B9E91C59}" type="presParOf" srcId="{8C5D112D-9104-4836-87DF-F74608BA0BAA}" destId="{50844B42-4455-4A95-A7C4-8289024E03CA}" srcOrd="1" destOrd="0" presId="urn:microsoft.com/office/officeart/2018/2/layout/IconLabelList"/>
    <dgm:cxn modelId="{A4EFE3D1-8557-49CD-BC08-EC31A2B04055}" type="presParOf" srcId="{8C5D112D-9104-4836-87DF-F74608BA0BAA}" destId="{5213D5F3-694A-4D04-8C18-9F082156E287}" srcOrd="2" destOrd="0" presId="urn:microsoft.com/office/officeart/2018/2/layout/IconLabelList"/>
    <dgm:cxn modelId="{D994F58F-DCC0-4B7D-8966-E0BED3E612E4}" type="presParOf" srcId="{F91C76AD-310E-4821-A2C4-53D742DD45D0}" destId="{7B304C4C-1662-4A0B-8872-E22033BF3E7F}" srcOrd="3" destOrd="0" presId="urn:microsoft.com/office/officeart/2018/2/layout/IconLabelList"/>
    <dgm:cxn modelId="{625051EE-2056-4B38-BA67-9CD00B0539BA}" type="presParOf" srcId="{F91C76AD-310E-4821-A2C4-53D742DD45D0}" destId="{D8222621-5020-4FAA-B19D-6FEC24EC3CD1}" srcOrd="4" destOrd="0" presId="urn:microsoft.com/office/officeart/2018/2/layout/IconLabelList"/>
    <dgm:cxn modelId="{21F8E227-461D-4406-A166-A452DB5EB20F}" type="presParOf" srcId="{D8222621-5020-4FAA-B19D-6FEC24EC3CD1}" destId="{0CC8BD96-2BE0-45FB-89FE-149B83C21463}" srcOrd="0" destOrd="0" presId="urn:microsoft.com/office/officeart/2018/2/layout/IconLabelList"/>
    <dgm:cxn modelId="{EF95F91C-C901-4D45-8DFB-48622D92D2F6}" type="presParOf" srcId="{D8222621-5020-4FAA-B19D-6FEC24EC3CD1}" destId="{A6715644-E161-45EA-8CCF-975DABD75C26}" srcOrd="1" destOrd="0" presId="urn:microsoft.com/office/officeart/2018/2/layout/IconLabelList"/>
    <dgm:cxn modelId="{B4B06896-513F-4D58-9005-E0CFCA518788}" type="presParOf" srcId="{D8222621-5020-4FAA-B19D-6FEC24EC3CD1}" destId="{AFB9B794-682C-4292-90CD-1FAE4D248DD1}"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23515ED-2421-4148-9D59-A4490F8FD186}">
      <dsp:nvSpPr>
        <dsp:cNvPr id="0" name=""/>
        <dsp:cNvSpPr/>
      </dsp:nvSpPr>
      <dsp:spPr>
        <a:xfrm>
          <a:off x="8016141" y="728887"/>
          <a:ext cx="1300252" cy="1300252"/>
        </a:xfrm>
        <a:prstGeom prst="rect">
          <a:avLst/>
        </a:prstGeom>
        <a:blipFill>
          <a:blip xmlns:r="http://schemas.openxmlformats.org/officeDocument/2006/relationships" r:embed="rId1">
            <a:duotone>
              <a:prstClr val="black"/>
              <a:schemeClr val="accent6">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E66625F7-B266-4C8E-82D3-0F25A706860A}">
      <dsp:nvSpPr>
        <dsp:cNvPr id="0" name=""/>
        <dsp:cNvSpPr/>
      </dsp:nvSpPr>
      <dsp:spPr>
        <a:xfrm>
          <a:off x="417971" y="2477582"/>
          <a:ext cx="2889450" cy="110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dirty="0">
              <a:latin typeface="+mj-lt"/>
            </a:rPr>
            <a:t>1</a:t>
          </a:r>
        </a:p>
        <a:p>
          <a:pPr marL="0" lvl="0" indent="0" algn="ctr" defTabSz="800100">
            <a:lnSpc>
              <a:spcPct val="90000"/>
            </a:lnSpc>
            <a:spcBef>
              <a:spcPct val="0"/>
            </a:spcBef>
            <a:spcAft>
              <a:spcPct val="35000"/>
            </a:spcAft>
            <a:buNone/>
          </a:pPr>
          <a:r>
            <a:rPr lang="en-US" sz="1800" kern="1200" dirty="0">
              <a:latin typeface="+mj-lt"/>
            </a:rPr>
            <a:t>monomers that make existing polymers biodegradable and recyclable</a:t>
          </a:r>
        </a:p>
      </dsp:txBody>
      <dsp:txXfrm>
        <a:off x="417971" y="2477582"/>
        <a:ext cx="2889450" cy="1102500"/>
      </dsp:txXfrm>
    </dsp:sp>
    <dsp:sp modelId="{51D048FD-9133-4E50-B23C-2D9108F33E4B}">
      <dsp:nvSpPr>
        <dsp:cNvPr id="0" name=""/>
        <dsp:cNvSpPr/>
      </dsp:nvSpPr>
      <dsp:spPr>
        <a:xfrm>
          <a:off x="4607673" y="762836"/>
          <a:ext cx="1300252" cy="130025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5213D5F3-694A-4D04-8C18-9F082156E287}">
      <dsp:nvSpPr>
        <dsp:cNvPr id="0" name=""/>
        <dsp:cNvSpPr/>
      </dsp:nvSpPr>
      <dsp:spPr>
        <a:xfrm>
          <a:off x="3811543" y="2506456"/>
          <a:ext cx="2889450" cy="110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dirty="0">
              <a:latin typeface="+mj-lt"/>
            </a:rPr>
            <a:t>2</a:t>
          </a:r>
        </a:p>
        <a:p>
          <a:pPr marL="0" lvl="0" indent="0" algn="ctr" defTabSz="800100">
            <a:lnSpc>
              <a:spcPct val="90000"/>
            </a:lnSpc>
            <a:spcBef>
              <a:spcPct val="0"/>
            </a:spcBef>
            <a:spcAft>
              <a:spcPct val="35000"/>
            </a:spcAft>
            <a:buNone/>
          </a:pPr>
          <a:r>
            <a:rPr lang="en-US" sz="1800" kern="1200" dirty="0">
              <a:latin typeface="+mj-lt"/>
            </a:rPr>
            <a:t>sustainable fluoropolymers and alternatives</a:t>
          </a:r>
        </a:p>
      </dsp:txBody>
      <dsp:txXfrm>
        <a:off x="3811543" y="2506456"/>
        <a:ext cx="2889450" cy="1102500"/>
      </dsp:txXfrm>
    </dsp:sp>
    <dsp:sp modelId="{0CC8BD96-2BE0-45FB-89FE-149B83C21463}">
      <dsp:nvSpPr>
        <dsp:cNvPr id="0" name=""/>
        <dsp:cNvSpPr/>
      </dsp:nvSpPr>
      <dsp:spPr>
        <a:xfrm>
          <a:off x="1057686" y="728887"/>
          <a:ext cx="1300252" cy="1300252"/>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AFB9B794-682C-4292-90CD-1FAE4D248DD1}">
      <dsp:nvSpPr>
        <dsp:cNvPr id="0" name=""/>
        <dsp:cNvSpPr/>
      </dsp:nvSpPr>
      <dsp:spPr>
        <a:xfrm>
          <a:off x="7208178" y="2516081"/>
          <a:ext cx="2889450" cy="11025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00100">
            <a:lnSpc>
              <a:spcPct val="90000"/>
            </a:lnSpc>
            <a:spcBef>
              <a:spcPct val="0"/>
            </a:spcBef>
            <a:spcAft>
              <a:spcPct val="35000"/>
            </a:spcAft>
            <a:buNone/>
          </a:pPr>
          <a:r>
            <a:rPr lang="en-US" sz="1800" kern="1200" dirty="0">
              <a:latin typeface="+mj-lt"/>
            </a:rPr>
            <a:t>3</a:t>
          </a:r>
        </a:p>
        <a:p>
          <a:pPr marL="0" lvl="0" indent="0" algn="ctr" defTabSz="800100">
            <a:lnSpc>
              <a:spcPct val="90000"/>
            </a:lnSpc>
            <a:spcBef>
              <a:spcPct val="0"/>
            </a:spcBef>
            <a:spcAft>
              <a:spcPct val="35000"/>
            </a:spcAft>
            <a:buNone/>
          </a:pPr>
          <a:r>
            <a:rPr lang="en-US" sz="1800" kern="1200" dirty="0">
              <a:latin typeface="+mj-lt"/>
            </a:rPr>
            <a:t>biodegradable and functional chemicals and materials from CO</a:t>
          </a:r>
          <a:r>
            <a:rPr lang="en-US" sz="1800" kern="1200" baseline="-25000" dirty="0">
              <a:latin typeface="+mj-lt"/>
            </a:rPr>
            <a:t>2</a:t>
          </a:r>
        </a:p>
      </dsp:txBody>
      <dsp:txXfrm>
        <a:off x="7208178" y="2516081"/>
        <a:ext cx="2889450" cy="11025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2.png>
</file>

<file path=ppt/media/image3.svg>
</file>

<file path=ppt/media/image4.png>
</file>

<file path=ppt/media/image5.sv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989F46-36AB-46D4-8545-0CE4918ECF1C}" type="datetimeFigureOut">
              <a:rPr lang="en-SG" smtClean="0"/>
              <a:t>4/8/2023</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A8C386-255A-4A11-AAD9-55DCAF66F9B7}" type="slidenum">
              <a:rPr lang="en-SG" smtClean="0"/>
              <a:t>‹#›</a:t>
            </a:fld>
            <a:endParaRPr lang="en-SG"/>
          </a:p>
        </p:txBody>
      </p:sp>
    </p:spTree>
    <p:extLst>
      <p:ext uri="{BB962C8B-B14F-4D97-AF65-F5344CB8AC3E}">
        <p14:creationId xmlns:p14="http://schemas.microsoft.com/office/powerpoint/2010/main" val="5499822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E3A8C386-255A-4A11-AAD9-55DCAF66F9B7}" type="slidenum">
              <a:rPr lang="en-SG" smtClean="0"/>
              <a:t>7</a:t>
            </a:fld>
            <a:endParaRPr lang="en-SG"/>
          </a:p>
        </p:txBody>
      </p:sp>
    </p:spTree>
    <p:extLst>
      <p:ext uri="{BB962C8B-B14F-4D97-AF65-F5344CB8AC3E}">
        <p14:creationId xmlns:p14="http://schemas.microsoft.com/office/powerpoint/2010/main" val="16492584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677E2-A96B-9253-13EE-372A4142415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E3349623-9B36-8C0F-DC1C-F8DFE607DB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E22953BE-ADB8-5596-27E1-78E2317C54F9}"/>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5" name="Footer Placeholder 4">
            <a:extLst>
              <a:ext uri="{FF2B5EF4-FFF2-40B4-BE49-F238E27FC236}">
                <a16:creationId xmlns:a16="http://schemas.microsoft.com/office/drawing/2014/main" id="{1E0E14B7-3904-8779-AE98-EED892934601}"/>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567E09DA-6C76-8070-D798-38B26493E87D}"/>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42030863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F26ED-F231-A09E-B3C9-ECB329A6D86B}"/>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8E1277B1-8A52-8D27-D96C-A3A6C0607A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29764036-C214-C67C-2851-78F255B7F7C2}"/>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5" name="Footer Placeholder 4">
            <a:extLst>
              <a:ext uri="{FF2B5EF4-FFF2-40B4-BE49-F238E27FC236}">
                <a16:creationId xmlns:a16="http://schemas.microsoft.com/office/drawing/2014/main" id="{FADCFDF9-F4EC-DA06-BB7D-330A8F69CE6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6CB51DA2-76E3-2D70-6275-633F80D0A65D}"/>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2897710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F3B869-DCE9-8B80-A5EE-93AC3401EE5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650D6D4B-30FE-E798-06B3-B0E04F98E19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3033C39C-F3FD-5A43-1988-E7D1B09F851D}"/>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5" name="Footer Placeholder 4">
            <a:extLst>
              <a:ext uri="{FF2B5EF4-FFF2-40B4-BE49-F238E27FC236}">
                <a16:creationId xmlns:a16="http://schemas.microsoft.com/office/drawing/2014/main" id="{4C0B7EFF-0C72-5788-7EF8-7F19A4215BB2}"/>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9B0E40EC-F6A5-A2C4-0179-A09AAA5D1E5F}"/>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2918667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CBA8A7-252C-7F4A-ADB0-CB5209D34DC8}"/>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984E9951-D9D0-9F42-2FE9-551B7BB9899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ED55007A-1865-157E-E939-4F6D31E4E314}"/>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5" name="Footer Placeholder 4">
            <a:extLst>
              <a:ext uri="{FF2B5EF4-FFF2-40B4-BE49-F238E27FC236}">
                <a16:creationId xmlns:a16="http://schemas.microsoft.com/office/drawing/2014/main" id="{6129C59C-6B84-31DA-2C3C-0C9182919AA3}"/>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5E21D6E-2950-03A1-00C0-C2A4CD16C73B}"/>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22492102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18C38-8661-6A59-8028-0F4EA0A44FB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E0332F01-9050-4211-F6B8-54A0EEE040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6F5A5A-F2AC-E945-F2D8-361A5A1BA784}"/>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5" name="Footer Placeholder 4">
            <a:extLst>
              <a:ext uri="{FF2B5EF4-FFF2-40B4-BE49-F238E27FC236}">
                <a16:creationId xmlns:a16="http://schemas.microsoft.com/office/drawing/2014/main" id="{A32A2794-E955-F0CF-ADB0-C11C526A3472}"/>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2EA7A11A-C416-AE69-AAC7-558A0A1A2D62}"/>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2727144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4D791-E15B-2190-AA05-67258FEB0028}"/>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D760E4E8-D2C9-D548-6593-22475DC4C8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BA5CBBF2-6691-BC5D-57AE-FCD1DE037F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930DEFDE-12D7-1E76-BC58-252835677AC6}"/>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6" name="Footer Placeholder 5">
            <a:extLst>
              <a:ext uri="{FF2B5EF4-FFF2-40B4-BE49-F238E27FC236}">
                <a16:creationId xmlns:a16="http://schemas.microsoft.com/office/drawing/2014/main" id="{AEC251BF-F7CC-59CF-6066-44D6BCC16981}"/>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28AB550C-F5CB-E196-6B09-15B853234082}"/>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19493221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D9D47B-AB9C-AA47-76D7-E2D306EC05D6}"/>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D626BFE1-7111-0F5B-BEAB-1E8CF532FA3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8D265D-38CE-C93D-FDC1-9239BAF30B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93B84468-9E01-365D-A89A-8E6E7AB38F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80133B-6EF2-CD26-5F18-E8EF573DBC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A73C1960-32EE-7C68-4C57-E745D066F015}"/>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8" name="Footer Placeholder 7">
            <a:extLst>
              <a:ext uri="{FF2B5EF4-FFF2-40B4-BE49-F238E27FC236}">
                <a16:creationId xmlns:a16="http://schemas.microsoft.com/office/drawing/2014/main" id="{E84B39A9-AD37-4606-B353-71240DF51904}"/>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0132BF14-E60F-150D-4CEB-B9800AF1DC57}"/>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7207059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EF097D-965F-8C01-D2F1-60AE856AF142}"/>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75EAD040-5407-401A-42B6-BCB6C08FD9BC}"/>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4" name="Footer Placeholder 3">
            <a:extLst>
              <a:ext uri="{FF2B5EF4-FFF2-40B4-BE49-F238E27FC236}">
                <a16:creationId xmlns:a16="http://schemas.microsoft.com/office/drawing/2014/main" id="{D578359D-361B-B18E-039E-A948A3028264}"/>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AB07BFA0-0869-D540-D58B-D98015B19E7C}"/>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78175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4CF362D-197A-93B1-6B83-99AD2675A154}"/>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3" name="Footer Placeholder 2">
            <a:extLst>
              <a:ext uri="{FF2B5EF4-FFF2-40B4-BE49-F238E27FC236}">
                <a16:creationId xmlns:a16="http://schemas.microsoft.com/office/drawing/2014/main" id="{FBCED882-7B45-1463-4A13-061BA47C12B7}"/>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DD4B3733-05FE-3545-15E6-0AE5ABE2D9A4}"/>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29174572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1A1FD-464D-317C-F8D7-B65223C084D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0E3E76DE-8437-076B-9F71-84818829A7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6BEF2A0F-119E-EC4D-D946-77A11C0D51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B98C8A-80C9-211C-8CDF-105EF201480F}"/>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6" name="Footer Placeholder 5">
            <a:extLst>
              <a:ext uri="{FF2B5EF4-FFF2-40B4-BE49-F238E27FC236}">
                <a16:creationId xmlns:a16="http://schemas.microsoft.com/office/drawing/2014/main" id="{987B9830-9755-240D-A8CC-69245B1DA358}"/>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D2F7D981-1FDF-B992-77FC-14E3C6DBC004}"/>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31444146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424838-335A-23BE-0D80-ABAC165D08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81BC05BA-C4D1-E224-F15A-70F762BEB60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AD3A562E-3DA0-90B8-9962-0A361AA707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267384-F785-C190-9AF7-FF64CF02A198}"/>
              </a:ext>
            </a:extLst>
          </p:cNvPr>
          <p:cNvSpPr>
            <a:spLocks noGrp="1"/>
          </p:cNvSpPr>
          <p:nvPr>
            <p:ph type="dt" sz="half" idx="10"/>
          </p:nvPr>
        </p:nvSpPr>
        <p:spPr/>
        <p:txBody>
          <a:bodyPr/>
          <a:lstStyle/>
          <a:p>
            <a:fld id="{28D7EB64-287A-4844-BE47-4B6E874AD4FC}" type="datetimeFigureOut">
              <a:rPr lang="en-SG" smtClean="0"/>
              <a:t>4/8/2023</a:t>
            </a:fld>
            <a:endParaRPr lang="en-SG"/>
          </a:p>
        </p:txBody>
      </p:sp>
      <p:sp>
        <p:nvSpPr>
          <p:cNvPr id="6" name="Footer Placeholder 5">
            <a:extLst>
              <a:ext uri="{FF2B5EF4-FFF2-40B4-BE49-F238E27FC236}">
                <a16:creationId xmlns:a16="http://schemas.microsoft.com/office/drawing/2014/main" id="{748608D9-0F4F-B288-FB09-9BF2D85B8987}"/>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6A07D6E5-FAC3-ADE3-C73F-D9E9F6175458}"/>
              </a:ext>
            </a:extLst>
          </p:cNvPr>
          <p:cNvSpPr>
            <a:spLocks noGrp="1"/>
          </p:cNvSpPr>
          <p:nvPr>
            <p:ph type="sldNum" sz="quarter" idx="12"/>
          </p:nvPr>
        </p:nvSpPr>
        <p:spPr/>
        <p:txBody>
          <a:bodyPr/>
          <a:lstStyle/>
          <a:p>
            <a:fld id="{C5D8F294-C9FA-4968-9D35-A1F5C2ADA2DB}" type="slidenum">
              <a:rPr lang="en-SG" smtClean="0"/>
              <a:t>‹#›</a:t>
            </a:fld>
            <a:endParaRPr lang="en-SG"/>
          </a:p>
        </p:txBody>
      </p:sp>
    </p:spTree>
    <p:extLst>
      <p:ext uri="{BB962C8B-B14F-4D97-AF65-F5344CB8AC3E}">
        <p14:creationId xmlns:p14="http://schemas.microsoft.com/office/powerpoint/2010/main" val="28755357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2B6DDC-3E55-4335-6F04-B51A379376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171CF80D-D894-E16C-3BC6-76C987A5BBE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A9EF7B5-7DC8-3723-0B78-51F7B7CF79D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7EB64-287A-4844-BE47-4B6E874AD4FC}" type="datetimeFigureOut">
              <a:rPr lang="en-SG" smtClean="0"/>
              <a:t>4/8/2023</a:t>
            </a:fld>
            <a:endParaRPr lang="en-SG"/>
          </a:p>
        </p:txBody>
      </p:sp>
      <p:sp>
        <p:nvSpPr>
          <p:cNvPr id="5" name="Footer Placeholder 4">
            <a:extLst>
              <a:ext uri="{FF2B5EF4-FFF2-40B4-BE49-F238E27FC236}">
                <a16:creationId xmlns:a16="http://schemas.microsoft.com/office/drawing/2014/main" id="{C5A37251-F1BC-AE55-3A39-1DAC46A256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FC6BC539-A3B8-9AFB-23F4-25DE3A575BD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D8F294-C9FA-4968-9D35-A1F5C2ADA2DB}" type="slidenum">
              <a:rPr lang="en-SG" smtClean="0"/>
              <a:t>‹#›</a:t>
            </a:fld>
            <a:endParaRPr lang="en-SG"/>
          </a:p>
        </p:txBody>
      </p:sp>
    </p:spTree>
    <p:extLst>
      <p:ext uri="{BB962C8B-B14F-4D97-AF65-F5344CB8AC3E}">
        <p14:creationId xmlns:p14="http://schemas.microsoft.com/office/powerpoint/2010/main" val="21065222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aequorinc.com/" TargetMode="External"/><Relationship Id="rId7" Type="http://schemas.openxmlformats.org/officeDocument/2006/relationships/hyperlink" Target="https://www.naturecoatingsinc.com/" TargetMode="External"/><Relationship Id="rId2" Type="http://schemas.openxmlformats.org/officeDocument/2006/relationships/hyperlink" Target="https://www.seedsprint.com/5-green-chemistry-startups-profiled-on-seedsprint/" TargetMode="External"/><Relationship Id="rId1" Type="http://schemas.openxmlformats.org/officeDocument/2006/relationships/slideLayout" Target="../slideLayouts/slideLayout2.xml"/><Relationship Id="rId6" Type="http://schemas.openxmlformats.org/officeDocument/2006/relationships/hyperlink" Target="https://www.kalioninc.com/" TargetMode="External"/><Relationship Id="rId5" Type="http://schemas.openxmlformats.org/officeDocument/2006/relationships/hyperlink" Target="https://innoverda.com/" TargetMode="External"/><Relationship Id="rId4" Type="http://schemas.openxmlformats.org/officeDocument/2006/relationships/hyperlink" Target="https://www.ecoviarenewables.com/"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mailto:info@haryoka.com"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8" Type="http://schemas.openxmlformats.org/officeDocument/2006/relationships/image" Target="../media/image5.svg"/><Relationship Id="rId3" Type="http://schemas.openxmlformats.org/officeDocument/2006/relationships/image" Target="../media/image8.jpe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2" name="Rectangle 31">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B39AAF5-BAAC-FB23-E66F-612A2911039B}"/>
              </a:ext>
            </a:extLst>
          </p:cNvPr>
          <p:cNvPicPr>
            <a:picLocks noChangeAspect="1"/>
          </p:cNvPicPr>
          <p:nvPr/>
        </p:nvPicPr>
        <p:blipFill rotWithShape="1">
          <a:blip r:embed="rId2">
            <a:alphaModFix amt="50000"/>
          </a:blip>
          <a:srcRect t="26154" b="28846"/>
          <a:stretch/>
        </p:blipFill>
        <p:spPr>
          <a:xfrm>
            <a:off x="-54169" y="1"/>
            <a:ext cx="12191980" cy="6857999"/>
          </a:xfrm>
          <a:prstGeom prst="rect">
            <a:avLst/>
          </a:prstGeom>
        </p:spPr>
      </p:pic>
      <p:sp>
        <p:nvSpPr>
          <p:cNvPr id="4" name="Title 3">
            <a:extLst>
              <a:ext uri="{FF2B5EF4-FFF2-40B4-BE49-F238E27FC236}">
                <a16:creationId xmlns:a16="http://schemas.microsoft.com/office/drawing/2014/main" id="{2CCA462D-3E54-9245-CACF-D92654BF8CE6}"/>
              </a:ext>
            </a:extLst>
          </p:cNvPr>
          <p:cNvSpPr>
            <a:spLocks noGrp="1"/>
          </p:cNvSpPr>
          <p:nvPr>
            <p:ph type="ctrTitle"/>
          </p:nvPr>
        </p:nvSpPr>
        <p:spPr>
          <a:xfrm>
            <a:off x="1524000" y="1122362"/>
            <a:ext cx="9144000" cy="2900518"/>
          </a:xfrm>
        </p:spPr>
        <p:txBody>
          <a:bodyPr vert="horz" lIns="91440" tIns="45720" rIns="91440" bIns="45720" rtlCol="0" anchor="b">
            <a:normAutofit/>
          </a:bodyPr>
          <a:lstStyle/>
          <a:p>
            <a:r>
              <a:rPr lang="en-US" b="1" dirty="0" err="1">
                <a:solidFill>
                  <a:srgbClr val="FFFFFF"/>
                </a:solidFill>
              </a:rPr>
              <a:t>haryoka</a:t>
            </a:r>
            <a:r>
              <a:rPr lang="en-US" b="1" dirty="0">
                <a:solidFill>
                  <a:srgbClr val="FFFFFF"/>
                </a:solidFill>
              </a:rPr>
              <a:t> molecular sciences</a:t>
            </a:r>
          </a:p>
        </p:txBody>
      </p:sp>
      <p:sp>
        <p:nvSpPr>
          <p:cNvPr id="6" name="Subtitle 5">
            <a:extLst>
              <a:ext uri="{FF2B5EF4-FFF2-40B4-BE49-F238E27FC236}">
                <a16:creationId xmlns:a16="http://schemas.microsoft.com/office/drawing/2014/main" id="{257A1948-992E-FB60-76CA-503D6A3A668A}"/>
              </a:ext>
            </a:extLst>
          </p:cNvPr>
          <p:cNvSpPr>
            <a:spLocks noGrp="1"/>
          </p:cNvSpPr>
          <p:nvPr>
            <p:ph type="subTitle" idx="1"/>
          </p:nvPr>
        </p:nvSpPr>
        <p:spPr>
          <a:xfrm>
            <a:off x="1872343" y="4016527"/>
            <a:ext cx="4376057" cy="597653"/>
          </a:xfrm>
        </p:spPr>
        <p:txBody>
          <a:bodyPr vert="horz" lIns="91440" tIns="45720" rIns="91440" bIns="45720" rtlCol="0">
            <a:normAutofit/>
          </a:bodyPr>
          <a:lstStyle/>
          <a:p>
            <a:pPr algn="l"/>
            <a:r>
              <a:rPr lang="en-US" b="1" dirty="0">
                <a:solidFill>
                  <a:srgbClr val="FFFFFF"/>
                </a:solidFill>
              </a:rPr>
              <a:t>Science of Sustainability </a:t>
            </a:r>
            <a:r>
              <a:rPr lang="en-US" b="1" baseline="30000" dirty="0">
                <a:solidFill>
                  <a:srgbClr val="FFFFFF"/>
                </a:solidFill>
              </a:rPr>
              <a:t>TM</a:t>
            </a:r>
          </a:p>
          <a:p>
            <a:endParaRPr lang="en-US" dirty="0">
              <a:solidFill>
                <a:srgbClr val="FFFFFF"/>
              </a:solidFill>
            </a:endParaRPr>
          </a:p>
        </p:txBody>
      </p:sp>
      <p:sp>
        <p:nvSpPr>
          <p:cNvPr id="2" name="TextBox 1">
            <a:extLst>
              <a:ext uri="{FF2B5EF4-FFF2-40B4-BE49-F238E27FC236}">
                <a16:creationId xmlns:a16="http://schemas.microsoft.com/office/drawing/2014/main" id="{243AC754-2FD4-D6BC-7017-D7D23508BF35}"/>
              </a:ext>
            </a:extLst>
          </p:cNvPr>
          <p:cNvSpPr txBox="1"/>
          <p:nvPr/>
        </p:nvSpPr>
        <p:spPr>
          <a:xfrm>
            <a:off x="5738700" y="522196"/>
            <a:ext cx="6150428" cy="1200329"/>
          </a:xfrm>
          <a:prstGeom prst="rect">
            <a:avLst/>
          </a:prstGeom>
          <a:noFill/>
        </p:spPr>
        <p:txBody>
          <a:bodyPr wrap="square">
            <a:spAutoFit/>
          </a:bodyPr>
          <a:lstStyle/>
          <a:p>
            <a:pPr>
              <a:spcAft>
                <a:spcPts val="600"/>
              </a:spcAft>
            </a:pPr>
            <a:r>
              <a:rPr lang="en-US" sz="2400" b="1" i="1" dirty="0">
                <a:solidFill>
                  <a:srgbClr val="FF0066"/>
                </a:solidFill>
              </a:rPr>
              <a:t>We use the power of chemistry respon­sibly to produce molecules and materials that improve life sustainably</a:t>
            </a:r>
          </a:p>
        </p:txBody>
      </p:sp>
    </p:spTree>
    <p:extLst>
      <p:ext uri="{BB962C8B-B14F-4D97-AF65-F5344CB8AC3E}">
        <p14:creationId xmlns:p14="http://schemas.microsoft.com/office/powerpoint/2010/main" val="4129823569"/>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B39AAF5-BAAC-FB23-E66F-612A2911039B}"/>
              </a:ext>
            </a:extLst>
          </p:cNvPr>
          <p:cNvPicPr>
            <a:picLocks noChangeAspect="1"/>
          </p:cNvPicPr>
          <p:nvPr/>
        </p:nvPicPr>
        <p:blipFill rotWithShape="1">
          <a:blip r:embed="rId2">
            <a:alphaModFix amt="50000"/>
          </a:blip>
          <a:srcRect t="26154" b="28846"/>
          <a:stretch/>
        </p:blipFill>
        <p:spPr>
          <a:xfrm>
            <a:off x="-54169" y="1"/>
            <a:ext cx="12191980" cy="6857999"/>
          </a:xfrm>
          <a:prstGeom prst="rect">
            <a:avLst/>
          </a:prstGeom>
        </p:spPr>
      </p:pic>
      <p:sp>
        <p:nvSpPr>
          <p:cNvPr id="4" name="Title 3">
            <a:extLst>
              <a:ext uri="{FF2B5EF4-FFF2-40B4-BE49-F238E27FC236}">
                <a16:creationId xmlns:a16="http://schemas.microsoft.com/office/drawing/2014/main" id="{2CCA462D-3E54-9245-CACF-D92654BF8CE6}"/>
              </a:ext>
            </a:extLst>
          </p:cNvPr>
          <p:cNvSpPr>
            <a:spLocks noGrp="1"/>
          </p:cNvSpPr>
          <p:nvPr>
            <p:ph type="ctrTitle"/>
          </p:nvPr>
        </p:nvSpPr>
        <p:spPr>
          <a:xfrm>
            <a:off x="1524000" y="1122362"/>
            <a:ext cx="9144000" cy="2900518"/>
          </a:xfrm>
        </p:spPr>
        <p:txBody>
          <a:bodyPr vert="horz" lIns="91440" tIns="45720" rIns="91440" bIns="45720" rtlCol="0" anchor="b">
            <a:normAutofit/>
          </a:bodyPr>
          <a:lstStyle/>
          <a:p>
            <a:r>
              <a:rPr lang="en-US" b="1" dirty="0" err="1">
                <a:solidFill>
                  <a:srgbClr val="FFFFFF"/>
                </a:solidFill>
              </a:rPr>
              <a:t>haryoka</a:t>
            </a:r>
            <a:r>
              <a:rPr lang="en-US" b="1" dirty="0">
                <a:solidFill>
                  <a:srgbClr val="FFFFFF"/>
                </a:solidFill>
              </a:rPr>
              <a:t> molecular sciences</a:t>
            </a:r>
          </a:p>
        </p:txBody>
      </p:sp>
      <p:sp>
        <p:nvSpPr>
          <p:cNvPr id="6" name="Subtitle 5">
            <a:extLst>
              <a:ext uri="{FF2B5EF4-FFF2-40B4-BE49-F238E27FC236}">
                <a16:creationId xmlns:a16="http://schemas.microsoft.com/office/drawing/2014/main" id="{257A1948-992E-FB60-76CA-503D6A3A668A}"/>
              </a:ext>
            </a:extLst>
          </p:cNvPr>
          <p:cNvSpPr>
            <a:spLocks noGrp="1"/>
          </p:cNvSpPr>
          <p:nvPr>
            <p:ph type="subTitle" idx="1"/>
          </p:nvPr>
        </p:nvSpPr>
        <p:spPr>
          <a:xfrm>
            <a:off x="1872343" y="4016527"/>
            <a:ext cx="4376057" cy="597653"/>
          </a:xfrm>
        </p:spPr>
        <p:txBody>
          <a:bodyPr vert="horz" lIns="91440" tIns="45720" rIns="91440" bIns="45720" rtlCol="0">
            <a:normAutofit/>
          </a:bodyPr>
          <a:lstStyle/>
          <a:p>
            <a:pPr algn="l"/>
            <a:r>
              <a:rPr lang="en-US" b="1" dirty="0">
                <a:solidFill>
                  <a:srgbClr val="FFFFFF"/>
                </a:solidFill>
              </a:rPr>
              <a:t>Science of Sustainability </a:t>
            </a:r>
            <a:r>
              <a:rPr lang="en-US" b="1" baseline="30000" dirty="0">
                <a:solidFill>
                  <a:srgbClr val="FFFFFF"/>
                </a:solidFill>
              </a:rPr>
              <a:t>TM</a:t>
            </a:r>
          </a:p>
          <a:p>
            <a:endParaRPr lang="en-US" dirty="0">
              <a:solidFill>
                <a:srgbClr val="FFFFFF"/>
              </a:solidFill>
            </a:endParaRPr>
          </a:p>
        </p:txBody>
      </p:sp>
      <p:sp>
        <p:nvSpPr>
          <p:cNvPr id="2" name="TextBox 1">
            <a:extLst>
              <a:ext uri="{FF2B5EF4-FFF2-40B4-BE49-F238E27FC236}">
                <a16:creationId xmlns:a16="http://schemas.microsoft.com/office/drawing/2014/main" id="{243AC754-2FD4-D6BC-7017-D7D23508BF35}"/>
              </a:ext>
            </a:extLst>
          </p:cNvPr>
          <p:cNvSpPr txBox="1"/>
          <p:nvPr/>
        </p:nvSpPr>
        <p:spPr>
          <a:xfrm>
            <a:off x="6150180" y="576227"/>
            <a:ext cx="6150428" cy="1200329"/>
          </a:xfrm>
          <a:prstGeom prst="rect">
            <a:avLst/>
          </a:prstGeom>
          <a:noFill/>
        </p:spPr>
        <p:txBody>
          <a:bodyPr wrap="square">
            <a:spAutoFit/>
          </a:bodyPr>
          <a:lstStyle/>
          <a:p>
            <a:pPr>
              <a:spcAft>
                <a:spcPts val="600"/>
              </a:spcAft>
            </a:pPr>
            <a:r>
              <a:rPr lang="en-US" sz="2400" b="1" i="1" dirty="0">
                <a:solidFill>
                  <a:srgbClr val="FF0066"/>
                </a:solidFill>
              </a:rPr>
              <a:t>We use the power of chemistry respon­sibly to produce molecules and materials that improves life sustainably</a:t>
            </a:r>
          </a:p>
        </p:txBody>
      </p:sp>
      <p:sp>
        <p:nvSpPr>
          <p:cNvPr id="5" name="TextBox 4">
            <a:extLst>
              <a:ext uri="{FF2B5EF4-FFF2-40B4-BE49-F238E27FC236}">
                <a16:creationId xmlns:a16="http://schemas.microsoft.com/office/drawing/2014/main" id="{2D469444-08AF-2A5E-0CFE-BC6E4BC099A6}"/>
              </a:ext>
            </a:extLst>
          </p:cNvPr>
          <p:cNvSpPr txBox="1"/>
          <p:nvPr/>
        </p:nvSpPr>
        <p:spPr>
          <a:xfrm>
            <a:off x="2536121" y="5063180"/>
            <a:ext cx="7979479" cy="461665"/>
          </a:xfrm>
          <a:prstGeom prst="rect">
            <a:avLst/>
          </a:prstGeom>
          <a:noFill/>
        </p:spPr>
        <p:txBody>
          <a:bodyPr wrap="square">
            <a:spAutoFit/>
          </a:bodyPr>
          <a:lstStyle/>
          <a:p>
            <a:pPr>
              <a:spcAft>
                <a:spcPts val="600"/>
              </a:spcAft>
            </a:pPr>
            <a:r>
              <a:rPr lang="en-US" sz="2400" b="1" i="1" dirty="0">
                <a:solidFill>
                  <a:srgbClr val="FF0066"/>
                </a:solidFill>
              </a:rPr>
              <a:t>For more information e-mail </a:t>
            </a:r>
            <a:r>
              <a:rPr lang="en-US" sz="2400" b="1" i="1">
                <a:solidFill>
                  <a:srgbClr val="FF0066"/>
                </a:solidFill>
              </a:rPr>
              <a:t>to info@</a:t>
            </a:r>
            <a:r>
              <a:rPr lang="en-US" sz="2400" b="1" i="1" dirty="0">
                <a:solidFill>
                  <a:srgbClr val="FF0066"/>
                </a:solidFill>
              </a:rPr>
              <a:t>haryoka.com</a:t>
            </a:r>
          </a:p>
        </p:txBody>
      </p:sp>
    </p:spTree>
    <p:extLst>
      <p:ext uri="{BB962C8B-B14F-4D97-AF65-F5344CB8AC3E}">
        <p14:creationId xmlns:p14="http://schemas.microsoft.com/office/powerpoint/2010/main" val="13079837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98D45-6C55-2442-9011-D70BD82D8CEC}"/>
              </a:ext>
            </a:extLst>
          </p:cNvPr>
          <p:cNvSpPr>
            <a:spLocks noGrp="1"/>
          </p:cNvSpPr>
          <p:nvPr>
            <p:ph type="title"/>
          </p:nvPr>
        </p:nvSpPr>
        <p:spPr>
          <a:xfrm>
            <a:off x="566057" y="125641"/>
            <a:ext cx="10515600" cy="886732"/>
          </a:xfrm>
        </p:spPr>
        <p:txBody>
          <a:bodyPr/>
          <a:lstStyle/>
          <a:p>
            <a:r>
              <a:rPr lang="en-SG" dirty="0"/>
              <a:t>Model pages</a:t>
            </a:r>
          </a:p>
        </p:txBody>
      </p:sp>
      <p:sp>
        <p:nvSpPr>
          <p:cNvPr id="5" name="TextBox 4">
            <a:extLst>
              <a:ext uri="{FF2B5EF4-FFF2-40B4-BE49-F238E27FC236}">
                <a16:creationId xmlns:a16="http://schemas.microsoft.com/office/drawing/2014/main" id="{CDB23584-5F60-53DF-0F93-1AA5A0A64557}"/>
              </a:ext>
            </a:extLst>
          </p:cNvPr>
          <p:cNvSpPr txBox="1"/>
          <p:nvPr/>
        </p:nvSpPr>
        <p:spPr>
          <a:xfrm>
            <a:off x="892627" y="1091978"/>
            <a:ext cx="8251371" cy="3693319"/>
          </a:xfrm>
          <a:prstGeom prst="rect">
            <a:avLst/>
          </a:prstGeom>
          <a:noFill/>
        </p:spPr>
        <p:txBody>
          <a:bodyPr wrap="square">
            <a:spAutoFit/>
          </a:bodyPr>
          <a:lstStyle/>
          <a:p>
            <a:r>
              <a:rPr lang="en-SG" dirty="0">
                <a:hlinkClick r:id="rId2"/>
              </a:rPr>
              <a:t>https://www.seedsprint.com/5-green-chemistry-startups-profiled-on-seedsprint/</a:t>
            </a:r>
            <a:endParaRPr lang="en-SG" dirty="0"/>
          </a:p>
          <a:p>
            <a:r>
              <a:rPr lang="en-SG" dirty="0">
                <a:hlinkClick r:id="rId3"/>
              </a:rPr>
              <a:t>https://aequorinc.com/</a:t>
            </a:r>
            <a:endParaRPr lang="en-SG" dirty="0"/>
          </a:p>
          <a:p>
            <a:endParaRPr lang="en-SG" dirty="0"/>
          </a:p>
          <a:p>
            <a:r>
              <a:rPr lang="en-SG" dirty="0">
                <a:hlinkClick r:id="rId4"/>
              </a:rPr>
              <a:t>https://www.ecoviarenewables.com/</a:t>
            </a:r>
            <a:endParaRPr lang="en-SG" dirty="0"/>
          </a:p>
          <a:p>
            <a:endParaRPr lang="en-SG" dirty="0"/>
          </a:p>
          <a:p>
            <a:r>
              <a:rPr lang="en-SG" dirty="0">
                <a:hlinkClick r:id="rId5"/>
              </a:rPr>
              <a:t>https://innoverda.com/</a:t>
            </a:r>
            <a:endParaRPr lang="en-SG" dirty="0"/>
          </a:p>
          <a:p>
            <a:endParaRPr lang="en-SG" dirty="0"/>
          </a:p>
          <a:p>
            <a:r>
              <a:rPr lang="en-SG" dirty="0">
                <a:hlinkClick r:id="rId6"/>
              </a:rPr>
              <a:t>https://www.kalioninc.com/</a:t>
            </a:r>
            <a:endParaRPr lang="en-SG" dirty="0"/>
          </a:p>
          <a:p>
            <a:endParaRPr lang="en-SG" dirty="0"/>
          </a:p>
          <a:p>
            <a:r>
              <a:rPr lang="en-SG" dirty="0">
                <a:hlinkClick r:id="rId7"/>
              </a:rPr>
              <a:t>https://www.naturecoatingsinc.com/</a:t>
            </a:r>
            <a:endParaRPr lang="en-SG" dirty="0"/>
          </a:p>
          <a:p>
            <a:endParaRPr lang="en-SG" dirty="0"/>
          </a:p>
          <a:p>
            <a:endParaRPr lang="en-SG" dirty="0"/>
          </a:p>
          <a:p>
            <a:endParaRPr lang="en-SG" dirty="0"/>
          </a:p>
        </p:txBody>
      </p:sp>
    </p:spTree>
    <p:extLst>
      <p:ext uri="{BB962C8B-B14F-4D97-AF65-F5344CB8AC3E}">
        <p14:creationId xmlns:p14="http://schemas.microsoft.com/office/powerpoint/2010/main" val="39840634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E1A08B-2E64-A62F-DDCF-2F6AD82E69E8}"/>
              </a:ext>
            </a:extLst>
          </p:cNvPr>
          <p:cNvSpPr txBox="1"/>
          <p:nvPr/>
        </p:nvSpPr>
        <p:spPr>
          <a:xfrm>
            <a:off x="993521" y="1421674"/>
            <a:ext cx="6407139" cy="3693319"/>
          </a:xfrm>
          <a:prstGeom prst="rect">
            <a:avLst/>
          </a:prstGeom>
          <a:noFill/>
        </p:spPr>
        <p:txBody>
          <a:bodyPr wrap="none" rtlCol="0">
            <a:spAutoFit/>
          </a:bodyPr>
          <a:lstStyle/>
          <a:p>
            <a:r>
              <a:rPr lang="en-SG" dirty="0"/>
              <a:t>About us/ Home : Slide 4</a:t>
            </a:r>
          </a:p>
          <a:p>
            <a:endParaRPr lang="en-SG" dirty="0"/>
          </a:p>
          <a:p>
            <a:r>
              <a:rPr lang="en-SG" dirty="0"/>
              <a:t>Technologies – Slides 5-8</a:t>
            </a:r>
          </a:p>
          <a:p>
            <a:endParaRPr lang="en-SG" dirty="0"/>
          </a:p>
          <a:p>
            <a:r>
              <a:rPr lang="en-SG" dirty="0"/>
              <a:t>Sustainability: Slide 9 + Use a good nature photo</a:t>
            </a:r>
          </a:p>
          <a:p>
            <a:endParaRPr lang="en-SG" dirty="0"/>
          </a:p>
          <a:p>
            <a:r>
              <a:rPr lang="en-SG" dirty="0"/>
              <a:t> blogs: Leave editable options and inform us how to edit the pages</a:t>
            </a:r>
          </a:p>
          <a:p>
            <a:r>
              <a:rPr lang="en-SG" dirty="0"/>
              <a:t>Will write a blog by Aug 15</a:t>
            </a:r>
            <a:r>
              <a:rPr lang="en-SG" baseline="30000" dirty="0"/>
              <a:t>th</a:t>
            </a:r>
            <a:r>
              <a:rPr lang="en-SG" dirty="0"/>
              <a:t>.</a:t>
            </a:r>
          </a:p>
          <a:p>
            <a:endParaRPr lang="en-SG" dirty="0"/>
          </a:p>
          <a:p>
            <a:endParaRPr lang="en-SG" dirty="0"/>
          </a:p>
          <a:p>
            <a:r>
              <a:rPr lang="en-SG" dirty="0"/>
              <a:t>Contact us – </a:t>
            </a:r>
            <a:r>
              <a:rPr lang="en-SG" dirty="0">
                <a:hlinkClick r:id="rId2"/>
              </a:rPr>
              <a:t>info@haryoka.com</a:t>
            </a:r>
            <a:endParaRPr lang="en-SG" dirty="0"/>
          </a:p>
          <a:p>
            <a:endParaRPr lang="en-SG" dirty="0"/>
          </a:p>
          <a:p>
            <a:endParaRPr lang="en-SG" dirty="0"/>
          </a:p>
        </p:txBody>
      </p:sp>
      <p:sp>
        <p:nvSpPr>
          <p:cNvPr id="3" name="TextBox 2">
            <a:extLst>
              <a:ext uri="{FF2B5EF4-FFF2-40B4-BE49-F238E27FC236}">
                <a16:creationId xmlns:a16="http://schemas.microsoft.com/office/drawing/2014/main" id="{03287080-C938-18B0-BDAF-17BC646BBB36}"/>
              </a:ext>
            </a:extLst>
          </p:cNvPr>
          <p:cNvSpPr txBox="1"/>
          <p:nvPr/>
        </p:nvSpPr>
        <p:spPr>
          <a:xfrm>
            <a:off x="870857" y="391886"/>
            <a:ext cx="3918857" cy="523220"/>
          </a:xfrm>
          <a:prstGeom prst="rect">
            <a:avLst/>
          </a:prstGeom>
          <a:noFill/>
        </p:spPr>
        <p:txBody>
          <a:bodyPr wrap="square" rtlCol="0">
            <a:spAutoFit/>
          </a:bodyPr>
          <a:lstStyle/>
          <a:p>
            <a:r>
              <a:rPr lang="en-US" sz="2800" b="1" dirty="0"/>
              <a:t>Tabs for Webpage</a:t>
            </a:r>
            <a:endParaRPr lang="en-SG" sz="2800" b="1" dirty="0"/>
          </a:p>
        </p:txBody>
      </p:sp>
    </p:spTree>
    <p:extLst>
      <p:ext uri="{BB962C8B-B14F-4D97-AF65-F5344CB8AC3E}">
        <p14:creationId xmlns:p14="http://schemas.microsoft.com/office/powerpoint/2010/main" val="3768721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B7AFC9D-A3C3-2CF0-FB1B-545ACBEA38CF}"/>
              </a:ext>
            </a:extLst>
          </p:cNvPr>
          <p:cNvSpPr txBox="1"/>
          <p:nvPr/>
        </p:nvSpPr>
        <p:spPr>
          <a:xfrm>
            <a:off x="1198880" y="721360"/>
            <a:ext cx="10505440" cy="3170099"/>
          </a:xfrm>
          <a:prstGeom prst="rect">
            <a:avLst/>
          </a:prstGeom>
          <a:noFill/>
        </p:spPr>
        <p:txBody>
          <a:bodyPr wrap="square" rtlCol="0">
            <a:spAutoFit/>
          </a:bodyPr>
          <a:lstStyle/>
          <a:p>
            <a:r>
              <a:rPr lang="en-SG" sz="2000" b="1" dirty="0"/>
              <a:t>Product Vision</a:t>
            </a:r>
            <a:r>
              <a:rPr lang="en-SG" dirty="0"/>
              <a:t>:</a:t>
            </a:r>
          </a:p>
          <a:p>
            <a:endParaRPr lang="en-SG" dirty="0"/>
          </a:p>
          <a:p>
            <a:pPr marL="285750" indent="-285750">
              <a:buFont typeface="Wingdings" panose="05000000000000000000" pitchFamily="2" charset="2"/>
              <a:buChar char="Ø"/>
            </a:pPr>
            <a:r>
              <a:rPr lang="en-SG" dirty="0"/>
              <a:t>Sustainable additives for high volume chemicals – Static dissipation, surfactants etc. </a:t>
            </a:r>
          </a:p>
          <a:p>
            <a:endParaRPr lang="en-SG" dirty="0"/>
          </a:p>
          <a:p>
            <a:pPr marL="285750" indent="-285750">
              <a:buFont typeface="Wingdings" panose="05000000000000000000" pitchFamily="2" charset="2"/>
              <a:buChar char="Ø"/>
            </a:pPr>
            <a:r>
              <a:rPr lang="en-SG" dirty="0"/>
              <a:t>Atom efficiency – For both manufacturing and end use.</a:t>
            </a:r>
          </a:p>
          <a:p>
            <a:endParaRPr lang="en-SG" dirty="0"/>
          </a:p>
          <a:p>
            <a:pPr marL="285750" indent="-285750">
              <a:buFont typeface="Wingdings" panose="05000000000000000000" pitchFamily="2" charset="2"/>
              <a:buChar char="Ø"/>
            </a:pPr>
            <a:r>
              <a:rPr lang="en-SG" dirty="0"/>
              <a:t>Sustainable chemistry for existing non-biodegradable materials – To make non-biodegradable common plastics biodegradable.</a:t>
            </a:r>
          </a:p>
          <a:p>
            <a:endParaRPr lang="en-SG" dirty="0"/>
          </a:p>
          <a:p>
            <a:pPr marL="285750" indent="-285750">
              <a:buFont typeface="Wingdings" panose="05000000000000000000" pitchFamily="2" charset="2"/>
              <a:buChar char="Ø"/>
            </a:pPr>
            <a:r>
              <a:rPr lang="en-SG" dirty="0"/>
              <a:t>Going beyond carbon credits – Creating new value-added products while completing the carbon cycle to reach our goal of zero-emission in an economic way.</a:t>
            </a:r>
          </a:p>
        </p:txBody>
      </p:sp>
    </p:spTree>
    <p:extLst>
      <p:ext uri="{BB962C8B-B14F-4D97-AF65-F5344CB8AC3E}">
        <p14:creationId xmlns:p14="http://schemas.microsoft.com/office/powerpoint/2010/main" val="3627079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BBE5AA43-12A6-28FA-93CB-FB7C680A7C3E}"/>
              </a:ext>
            </a:extLst>
          </p:cNvPr>
          <p:cNvSpPr txBox="1">
            <a:spLocks/>
          </p:cNvSpPr>
          <p:nvPr/>
        </p:nvSpPr>
        <p:spPr>
          <a:xfrm>
            <a:off x="804672" y="292608"/>
            <a:ext cx="7065699" cy="88087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b="1" dirty="0" err="1">
                <a:solidFill>
                  <a:schemeClr val="tx2"/>
                </a:solidFill>
              </a:rPr>
              <a:t>haryoka</a:t>
            </a:r>
            <a:r>
              <a:rPr lang="en-US" b="1" dirty="0">
                <a:solidFill>
                  <a:schemeClr val="tx2"/>
                </a:solidFill>
              </a:rPr>
              <a:t> molecular sciences</a:t>
            </a:r>
          </a:p>
        </p:txBody>
      </p:sp>
      <p:sp>
        <p:nvSpPr>
          <p:cNvPr id="3" name="Subtitle 5">
            <a:extLst>
              <a:ext uri="{FF2B5EF4-FFF2-40B4-BE49-F238E27FC236}">
                <a16:creationId xmlns:a16="http://schemas.microsoft.com/office/drawing/2014/main" id="{F6785244-FB63-271B-DB33-A13BE00395FC}"/>
              </a:ext>
            </a:extLst>
          </p:cNvPr>
          <p:cNvSpPr txBox="1">
            <a:spLocks/>
          </p:cNvSpPr>
          <p:nvPr/>
        </p:nvSpPr>
        <p:spPr>
          <a:xfrm>
            <a:off x="804672" y="829659"/>
            <a:ext cx="5029200" cy="750721"/>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solidFill>
                  <a:schemeClr val="tx2"/>
                </a:solidFill>
              </a:rPr>
              <a:t>Science of Sustainability </a:t>
            </a:r>
            <a:r>
              <a:rPr lang="en-US" sz="1800" b="1" baseline="30000" dirty="0">
                <a:solidFill>
                  <a:schemeClr val="tx2"/>
                </a:solidFill>
              </a:rPr>
              <a:t>TM</a:t>
            </a:r>
          </a:p>
        </p:txBody>
      </p:sp>
      <p:sp>
        <p:nvSpPr>
          <p:cNvPr id="4" name="TextBox 3">
            <a:extLst>
              <a:ext uri="{FF2B5EF4-FFF2-40B4-BE49-F238E27FC236}">
                <a16:creationId xmlns:a16="http://schemas.microsoft.com/office/drawing/2014/main" id="{9AF4FF50-B585-8B1D-FCB1-5722B19D61E7}"/>
              </a:ext>
            </a:extLst>
          </p:cNvPr>
          <p:cNvSpPr txBox="1"/>
          <p:nvPr/>
        </p:nvSpPr>
        <p:spPr>
          <a:xfrm>
            <a:off x="10319656" y="107495"/>
            <a:ext cx="1330814" cy="461665"/>
          </a:xfrm>
          <a:prstGeom prst="rect">
            <a:avLst/>
          </a:prstGeom>
          <a:noFill/>
        </p:spPr>
        <p:txBody>
          <a:bodyPr wrap="none" rtlCol="0">
            <a:spAutoFit/>
          </a:bodyPr>
          <a:lstStyle/>
          <a:p>
            <a:r>
              <a:rPr lang="en-SG" sz="2400" b="1" dirty="0">
                <a:solidFill>
                  <a:srgbClr val="FF0000"/>
                </a:solidFill>
              </a:rPr>
              <a:t>About us</a:t>
            </a:r>
          </a:p>
        </p:txBody>
      </p:sp>
      <p:sp>
        <p:nvSpPr>
          <p:cNvPr id="6" name="TextBox 5">
            <a:extLst>
              <a:ext uri="{FF2B5EF4-FFF2-40B4-BE49-F238E27FC236}">
                <a16:creationId xmlns:a16="http://schemas.microsoft.com/office/drawing/2014/main" id="{F9BFCDC0-B6AE-F636-AF00-D541AC6F15B2}"/>
              </a:ext>
            </a:extLst>
          </p:cNvPr>
          <p:cNvSpPr txBox="1"/>
          <p:nvPr/>
        </p:nvSpPr>
        <p:spPr>
          <a:xfrm>
            <a:off x="540848" y="1406644"/>
            <a:ext cx="11495313" cy="5262979"/>
          </a:xfrm>
          <a:prstGeom prst="rect">
            <a:avLst/>
          </a:prstGeom>
          <a:noFill/>
        </p:spPr>
        <p:txBody>
          <a:bodyPr wrap="square">
            <a:spAutoFit/>
          </a:bodyPr>
          <a:lstStyle/>
          <a:p>
            <a:r>
              <a:rPr lang="en-US" sz="2400" i="1" dirty="0" err="1">
                <a:latin typeface="+mj-lt"/>
              </a:rPr>
              <a:t>hari-ōka</a:t>
            </a:r>
            <a:r>
              <a:rPr lang="en-US" sz="2400" dirty="0">
                <a:latin typeface="+mj-lt"/>
              </a:rPr>
              <a:t> (</a:t>
            </a:r>
            <a:r>
              <a:rPr lang="en-US" sz="2400" i="1" dirty="0">
                <a:latin typeface="+mj-lt"/>
              </a:rPr>
              <a:t>green-home </a:t>
            </a:r>
            <a:r>
              <a:rPr lang="en-US" sz="2400" dirty="0">
                <a:latin typeface="+mj-lt"/>
              </a:rPr>
              <a:t>in Sanskrit) is The Chemical Company for the future.</a:t>
            </a:r>
          </a:p>
          <a:p>
            <a:endParaRPr lang="en-US" sz="2400" dirty="0">
              <a:latin typeface="+mj-lt"/>
            </a:endParaRPr>
          </a:p>
          <a:p>
            <a:r>
              <a:rPr lang="en-US" sz="2400" dirty="0">
                <a:latin typeface="+mj-lt"/>
              </a:rPr>
              <a:t>Chemistry plays an indispensable role in shaping industries, fueling technological advancements, and improving various aspects of our lives, but if we do not do it right, it can have disastrous consequences. </a:t>
            </a:r>
          </a:p>
          <a:p>
            <a:endParaRPr lang="en-US" sz="2400" dirty="0">
              <a:latin typeface="+mj-lt"/>
            </a:endParaRPr>
          </a:p>
          <a:p>
            <a:r>
              <a:rPr lang="en-US" sz="2400" dirty="0">
                <a:latin typeface="+mj-lt"/>
              </a:rPr>
              <a:t>At </a:t>
            </a:r>
            <a:r>
              <a:rPr lang="en-US" sz="2400" i="1" dirty="0">
                <a:latin typeface="+mj-lt"/>
              </a:rPr>
              <a:t>haryoka</a:t>
            </a:r>
            <a:r>
              <a:rPr lang="en-US" sz="2400" dirty="0">
                <a:latin typeface="+mj-lt"/>
              </a:rPr>
              <a:t>, we create green and sustainable chemistry, free from the environmental problems that indiscriminate use of chemical technology has created over the past century. We offer superior, sustainable chemicals through eco-friendly manufacturing processes and technologies.</a:t>
            </a:r>
          </a:p>
          <a:p>
            <a:endParaRPr lang="en-US" sz="2400" dirty="0">
              <a:latin typeface="+mj-lt"/>
            </a:endParaRPr>
          </a:p>
          <a:p>
            <a:r>
              <a:rPr lang="en-US" sz="2400" dirty="0">
                <a:latin typeface="+mj-lt"/>
              </a:rPr>
              <a:t>Our goal is to develop next-generation chemical technology where circularity of products and processes will bring back the verdure and vibrancy our planet has lost, all without compromising on human comfort and economic viability.</a:t>
            </a:r>
          </a:p>
        </p:txBody>
      </p:sp>
    </p:spTree>
    <p:extLst>
      <p:ext uri="{BB962C8B-B14F-4D97-AF65-F5344CB8AC3E}">
        <p14:creationId xmlns:p14="http://schemas.microsoft.com/office/powerpoint/2010/main" val="2585840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97018C4-4BED-DF93-7FD2-2D43D894A6B1}"/>
              </a:ext>
            </a:extLst>
          </p:cNvPr>
          <p:cNvSpPr txBox="1"/>
          <p:nvPr/>
        </p:nvSpPr>
        <p:spPr>
          <a:xfrm>
            <a:off x="838200" y="547563"/>
            <a:ext cx="10515600" cy="1637853"/>
          </a:xfrm>
          <a:prstGeom prst="rect">
            <a:avLst/>
          </a:prstGeom>
        </p:spPr>
        <p:txBody>
          <a:bodyPr vert="horz" lIns="91440" tIns="45720" rIns="91440" bIns="45720" rtlCol="0" anchor="ctr">
            <a:normAutofit fontScale="92500" lnSpcReduction="10000"/>
          </a:bodyPr>
          <a:lstStyle/>
          <a:p>
            <a:pPr algn="ctr">
              <a:lnSpc>
                <a:spcPct val="90000"/>
              </a:lnSpc>
              <a:spcBef>
                <a:spcPct val="0"/>
              </a:spcBef>
              <a:spcAft>
                <a:spcPts val="600"/>
              </a:spcAft>
            </a:pPr>
            <a:r>
              <a:rPr lang="en-US" sz="4000" kern="1200" dirty="0">
                <a:solidFill>
                  <a:schemeClr val="tx1"/>
                </a:solidFill>
                <a:latin typeface="+mj-lt"/>
                <a:ea typeface="+mj-ea"/>
                <a:cs typeface="+mj-cs"/>
              </a:rPr>
              <a:t>Technologies</a:t>
            </a:r>
          </a:p>
          <a:p>
            <a:pPr algn="ctr">
              <a:lnSpc>
                <a:spcPct val="90000"/>
              </a:lnSpc>
              <a:spcBef>
                <a:spcPct val="0"/>
              </a:spcBef>
              <a:spcAft>
                <a:spcPts val="600"/>
              </a:spcAft>
            </a:pPr>
            <a:endParaRPr lang="en-US" sz="4000" kern="1200" dirty="0">
              <a:solidFill>
                <a:schemeClr val="tx1"/>
              </a:solidFill>
              <a:latin typeface="+mj-lt"/>
              <a:ea typeface="+mj-ea"/>
              <a:cs typeface="+mj-cs"/>
            </a:endParaRPr>
          </a:p>
          <a:p>
            <a:pPr algn="ctr">
              <a:lnSpc>
                <a:spcPct val="90000"/>
              </a:lnSpc>
              <a:spcBef>
                <a:spcPct val="0"/>
              </a:spcBef>
              <a:spcAft>
                <a:spcPts val="600"/>
              </a:spcAft>
            </a:pPr>
            <a:r>
              <a:rPr lang="en-US" sz="4000" kern="1200" dirty="0">
                <a:solidFill>
                  <a:schemeClr val="tx1"/>
                </a:solidFill>
                <a:latin typeface="+mj-lt"/>
                <a:ea typeface="+mj-ea"/>
                <a:cs typeface="+mj-cs"/>
              </a:rPr>
              <a:t>where </a:t>
            </a:r>
            <a:r>
              <a:rPr lang="en-US" sz="4000" i="1" dirty="0">
                <a:latin typeface="+mj-lt"/>
                <a:ea typeface="+mj-ea"/>
                <a:cs typeface="+mj-cs"/>
              </a:rPr>
              <a:t>h</a:t>
            </a:r>
            <a:r>
              <a:rPr lang="en-US" sz="4000" i="1" kern="1200" dirty="0">
                <a:solidFill>
                  <a:schemeClr val="tx1"/>
                </a:solidFill>
                <a:latin typeface="+mj-lt"/>
                <a:ea typeface="+mj-ea"/>
                <a:cs typeface="+mj-cs"/>
              </a:rPr>
              <a:t>aryoka </a:t>
            </a:r>
            <a:r>
              <a:rPr lang="en-US" sz="4000" kern="1200" dirty="0">
                <a:solidFill>
                  <a:schemeClr val="tx1"/>
                </a:solidFill>
                <a:latin typeface="+mj-lt"/>
                <a:ea typeface="+mj-ea"/>
                <a:cs typeface="+mj-cs"/>
              </a:rPr>
              <a:t>can make a difference </a:t>
            </a:r>
            <a:r>
              <a:rPr lang="en-US" sz="4000" dirty="0">
                <a:latin typeface="+mj-lt"/>
                <a:ea typeface="+mj-ea"/>
                <a:cs typeface="+mj-cs"/>
              </a:rPr>
              <a:t>right now</a:t>
            </a:r>
            <a:endParaRPr lang="en-US" sz="4000" kern="1200" dirty="0">
              <a:solidFill>
                <a:schemeClr val="tx1"/>
              </a:solidFill>
              <a:latin typeface="+mj-lt"/>
              <a:ea typeface="+mj-ea"/>
              <a:cs typeface="+mj-cs"/>
            </a:endParaRPr>
          </a:p>
        </p:txBody>
      </p:sp>
      <p:graphicFrame>
        <p:nvGraphicFramePr>
          <p:cNvPr id="10" name="TextBox 3">
            <a:extLst>
              <a:ext uri="{FF2B5EF4-FFF2-40B4-BE49-F238E27FC236}">
                <a16:creationId xmlns:a16="http://schemas.microsoft.com/office/drawing/2014/main" id="{0016C8B7-9B2F-0449-8960-BDA1B21D4C17}"/>
              </a:ext>
            </a:extLst>
          </p:cNvPr>
          <p:cNvGraphicFramePr/>
          <p:nvPr/>
        </p:nvGraphicFramePr>
        <p:xfrm>
          <a:off x="838200" y="1828800"/>
          <a:ext cx="10515600"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02824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8F3560-82E5-51F9-1EB6-394552028908}"/>
              </a:ext>
            </a:extLst>
          </p:cNvPr>
          <p:cNvSpPr txBox="1">
            <a:spLocks/>
          </p:cNvSpPr>
          <p:nvPr/>
        </p:nvSpPr>
        <p:spPr>
          <a:xfrm>
            <a:off x="804672" y="338328"/>
            <a:ext cx="7065699" cy="17739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b="1" dirty="0" err="1">
                <a:solidFill>
                  <a:schemeClr val="tx2"/>
                </a:solidFill>
              </a:rPr>
              <a:t>haryoka</a:t>
            </a:r>
            <a:r>
              <a:rPr lang="en-US" b="1" dirty="0">
                <a:solidFill>
                  <a:schemeClr val="tx2"/>
                </a:solidFill>
              </a:rPr>
              <a:t> molecular sciences</a:t>
            </a:r>
          </a:p>
        </p:txBody>
      </p:sp>
      <p:sp>
        <p:nvSpPr>
          <p:cNvPr id="5" name="Subtitle 5">
            <a:extLst>
              <a:ext uri="{FF2B5EF4-FFF2-40B4-BE49-F238E27FC236}">
                <a16:creationId xmlns:a16="http://schemas.microsoft.com/office/drawing/2014/main" id="{317F765A-3A54-7AFD-3A3E-F58B6BFE72AE}"/>
              </a:ext>
            </a:extLst>
          </p:cNvPr>
          <p:cNvSpPr txBox="1">
            <a:spLocks/>
          </p:cNvSpPr>
          <p:nvPr/>
        </p:nvSpPr>
        <p:spPr>
          <a:xfrm>
            <a:off x="804672" y="1361543"/>
            <a:ext cx="5029200" cy="750721"/>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solidFill>
                  <a:schemeClr val="tx2"/>
                </a:solidFill>
              </a:rPr>
              <a:t>Science of Sustainability </a:t>
            </a:r>
            <a:r>
              <a:rPr lang="en-US" sz="1800" b="1" baseline="30000" dirty="0">
                <a:solidFill>
                  <a:schemeClr val="tx2"/>
                </a:solidFill>
              </a:rPr>
              <a:t>TM</a:t>
            </a:r>
          </a:p>
        </p:txBody>
      </p:sp>
      <p:grpSp>
        <p:nvGrpSpPr>
          <p:cNvPr id="10" name="Group 9">
            <a:extLst>
              <a:ext uri="{FF2B5EF4-FFF2-40B4-BE49-F238E27FC236}">
                <a16:creationId xmlns:a16="http://schemas.microsoft.com/office/drawing/2014/main" id="{D8F2EA11-DAD6-80E6-2B39-B878393693A5}"/>
              </a:ext>
            </a:extLst>
          </p:cNvPr>
          <p:cNvGrpSpPr/>
          <p:nvPr/>
        </p:nvGrpSpPr>
        <p:grpSpPr>
          <a:xfrm>
            <a:off x="874880" y="4140717"/>
            <a:ext cx="2889450" cy="720000"/>
            <a:chOff x="417971" y="2644665"/>
            <a:chExt cx="2889450" cy="720000"/>
          </a:xfrm>
        </p:grpSpPr>
        <p:sp>
          <p:nvSpPr>
            <p:cNvPr id="12" name="Rectangle 11">
              <a:extLst>
                <a:ext uri="{FF2B5EF4-FFF2-40B4-BE49-F238E27FC236}">
                  <a16:creationId xmlns:a16="http://schemas.microsoft.com/office/drawing/2014/main" id="{5F4BF907-76E2-8081-7D31-7D7831638C8D}"/>
                </a:ext>
              </a:extLst>
            </p:cNvPr>
            <p:cNvSpPr/>
            <p:nvPr/>
          </p:nvSpPr>
          <p:spPr>
            <a:xfrm>
              <a:off x="417971" y="2644665"/>
              <a:ext cx="2889450" cy="72000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13" name="TextBox 12">
              <a:extLst>
                <a:ext uri="{FF2B5EF4-FFF2-40B4-BE49-F238E27FC236}">
                  <a16:creationId xmlns:a16="http://schemas.microsoft.com/office/drawing/2014/main" id="{3ED7337E-7E82-1AE3-92D6-DA74BF97DACC}"/>
                </a:ext>
              </a:extLst>
            </p:cNvPr>
            <p:cNvSpPr txBox="1"/>
            <p:nvPr/>
          </p:nvSpPr>
          <p:spPr>
            <a:xfrm>
              <a:off x="417971" y="2644665"/>
              <a:ext cx="2889450" cy="72000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marL="0" lvl="0" indent="0" algn="ctr" defTabSz="755650">
                <a:lnSpc>
                  <a:spcPct val="90000"/>
                </a:lnSpc>
                <a:spcBef>
                  <a:spcPct val="0"/>
                </a:spcBef>
                <a:spcAft>
                  <a:spcPct val="35000"/>
                </a:spcAft>
                <a:buNone/>
              </a:pPr>
              <a:r>
                <a:rPr lang="en-US" sz="1700" dirty="0">
                  <a:latin typeface="+mj-lt"/>
                </a:rPr>
                <a:t>m</a:t>
              </a:r>
              <a:r>
                <a:rPr lang="en-US" sz="1700" kern="1200" dirty="0">
                  <a:latin typeface="+mj-lt"/>
                </a:rPr>
                <a:t>ethods to make existing polymers biodegradable and recyclable</a:t>
              </a:r>
            </a:p>
          </p:txBody>
        </p:sp>
      </p:grpSp>
      <p:sp>
        <p:nvSpPr>
          <p:cNvPr id="11" name="Rectangle 10" descr="Recycle">
            <a:extLst>
              <a:ext uri="{FF2B5EF4-FFF2-40B4-BE49-F238E27FC236}">
                <a16:creationId xmlns:a16="http://schemas.microsoft.com/office/drawing/2014/main" id="{F78A564B-C6CB-AFBB-E4A0-EE3F86693823}"/>
              </a:ext>
            </a:extLst>
          </p:cNvPr>
          <p:cNvSpPr/>
          <p:nvPr/>
        </p:nvSpPr>
        <p:spPr>
          <a:xfrm>
            <a:off x="1514595" y="2449980"/>
            <a:ext cx="1300252" cy="1300252"/>
          </a:xfrm>
          <a:prstGeom prst="rect">
            <a:avLst/>
          </a:prstGeom>
          <a: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a:blipFill>
          <a:ln>
            <a:noFill/>
          </a:ln>
        </p:spPr>
        <p:style>
          <a:lnRef idx="2">
            <a:scrgbClr r="0" g="0" b="0"/>
          </a:lnRef>
          <a:fillRef idx="1">
            <a:scrgbClr r="0" g="0" b="0"/>
          </a:fillRef>
          <a:effectRef idx="0">
            <a:schemeClr val="accent5">
              <a:hueOff val="-6758543"/>
              <a:satOff val="-17419"/>
              <a:lumOff val="-11765"/>
              <a:alphaOff val="0"/>
            </a:schemeClr>
          </a:effectRef>
          <a:fontRef idx="minor">
            <a:schemeClr val="lt1"/>
          </a:fontRef>
        </p:style>
        <p:txBody>
          <a:bodyPr/>
          <a:lstStyle/>
          <a:p>
            <a:endParaRPr lang="en-US"/>
          </a:p>
        </p:txBody>
      </p:sp>
      <p:sp>
        <p:nvSpPr>
          <p:cNvPr id="14" name="TextBox 13">
            <a:extLst>
              <a:ext uri="{FF2B5EF4-FFF2-40B4-BE49-F238E27FC236}">
                <a16:creationId xmlns:a16="http://schemas.microsoft.com/office/drawing/2014/main" id="{AE8218DC-EAFA-BE61-83E4-2BED8BF74A21}"/>
              </a:ext>
            </a:extLst>
          </p:cNvPr>
          <p:cNvSpPr txBox="1"/>
          <p:nvPr/>
        </p:nvSpPr>
        <p:spPr>
          <a:xfrm>
            <a:off x="4223657" y="2112264"/>
            <a:ext cx="7663543" cy="2862322"/>
          </a:xfrm>
          <a:prstGeom prst="rect">
            <a:avLst/>
          </a:prstGeom>
          <a:noFill/>
        </p:spPr>
        <p:txBody>
          <a:bodyPr wrap="square" rtlCol="0">
            <a:spAutoFit/>
          </a:bodyPr>
          <a:lstStyle/>
          <a:p>
            <a:r>
              <a:rPr lang="en-SG" dirty="0">
                <a:latin typeface="+mj-lt"/>
              </a:rPr>
              <a:t>We own proprietary technology for the large-scale synthesis of cyclic ketene acetal monomers that enable the production of a biodegradable version of existing plastics and care chemicals.</a:t>
            </a:r>
          </a:p>
          <a:p>
            <a:endParaRPr lang="en-SG" dirty="0">
              <a:latin typeface="+mj-lt"/>
            </a:endParaRPr>
          </a:p>
          <a:p>
            <a:r>
              <a:rPr lang="en-SG" dirty="0">
                <a:latin typeface="+mj-lt"/>
              </a:rPr>
              <a:t>Using these monomers and our advanced polymer reaction engineering approach, we can solve your non-biodegradability problems in existing polymers.</a:t>
            </a:r>
          </a:p>
          <a:p>
            <a:endParaRPr lang="en-SG" dirty="0">
              <a:latin typeface="+mj-lt"/>
            </a:endParaRPr>
          </a:p>
          <a:p>
            <a:r>
              <a:rPr lang="en-SG" dirty="0">
                <a:latin typeface="+mj-lt"/>
              </a:rPr>
              <a:t>We develop our monomers from natural resources in a carbon-neutral way for the sustainability of our planet.</a:t>
            </a:r>
          </a:p>
          <a:p>
            <a:endParaRPr lang="en-SG" dirty="0">
              <a:latin typeface="+mj-lt"/>
            </a:endParaRPr>
          </a:p>
        </p:txBody>
      </p:sp>
    </p:spTree>
    <p:extLst>
      <p:ext uri="{BB962C8B-B14F-4D97-AF65-F5344CB8AC3E}">
        <p14:creationId xmlns:p14="http://schemas.microsoft.com/office/powerpoint/2010/main" val="3410479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8F3560-82E5-51F9-1EB6-394552028908}"/>
              </a:ext>
            </a:extLst>
          </p:cNvPr>
          <p:cNvSpPr txBox="1">
            <a:spLocks/>
          </p:cNvSpPr>
          <p:nvPr/>
        </p:nvSpPr>
        <p:spPr>
          <a:xfrm>
            <a:off x="3678382" y="13133"/>
            <a:ext cx="7065699" cy="17739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b="1" dirty="0" err="1">
                <a:solidFill>
                  <a:schemeClr val="tx2"/>
                </a:solidFill>
              </a:rPr>
              <a:t>haryoka</a:t>
            </a:r>
            <a:r>
              <a:rPr lang="en-US" b="1" dirty="0">
                <a:solidFill>
                  <a:schemeClr val="tx2"/>
                </a:solidFill>
              </a:rPr>
              <a:t> molecular sciences</a:t>
            </a:r>
          </a:p>
        </p:txBody>
      </p:sp>
      <p:sp>
        <p:nvSpPr>
          <p:cNvPr id="5" name="Subtitle 5">
            <a:extLst>
              <a:ext uri="{FF2B5EF4-FFF2-40B4-BE49-F238E27FC236}">
                <a16:creationId xmlns:a16="http://schemas.microsoft.com/office/drawing/2014/main" id="{317F765A-3A54-7AFD-3A3E-F58B6BFE72AE}"/>
              </a:ext>
            </a:extLst>
          </p:cNvPr>
          <p:cNvSpPr txBox="1">
            <a:spLocks/>
          </p:cNvSpPr>
          <p:nvPr/>
        </p:nvSpPr>
        <p:spPr>
          <a:xfrm>
            <a:off x="3750069" y="900101"/>
            <a:ext cx="5029200" cy="750721"/>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solidFill>
                  <a:schemeClr val="tx2"/>
                </a:solidFill>
              </a:rPr>
              <a:t>Science of Sustainability </a:t>
            </a:r>
            <a:r>
              <a:rPr lang="en-US" sz="1800" b="1" baseline="30000" dirty="0">
                <a:solidFill>
                  <a:schemeClr val="tx2"/>
                </a:solidFill>
              </a:rPr>
              <a:t>TM</a:t>
            </a:r>
          </a:p>
        </p:txBody>
      </p:sp>
      <p:pic>
        <p:nvPicPr>
          <p:cNvPr id="9" name="Picture 8" descr="Laboratory glassware containing solution">
            <a:extLst>
              <a:ext uri="{FF2B5EF4-FFF2-40B4-BE49-F238E27FC236}">
                <a16:creationId xmlns:a16="http://schemas.microsoft.com/office/drawing/2014/main" id="{1C907234-4A42-E32A-F768-0D039C418665}"/>
              </a:ext>
            </a:extLst>
          </p:cNvPr>
          <p:cNvPicPr>
            <a:picLocks noChangeAspect="1"/>
          </p:cNvPicPr>
          <p:nvPr/>
        </p:nvPicPr>
        <p:blipFill rotWithShape="1">
          <a:blip r:embed="rId3"/>
          <a:srcRect t="25000"/>
          <a:stretch/>
        </p:blipFill>
        <p:spPr>
          <a:xfrm>
            <a:off x="240937" y="1141843"/>
            <a:ext cx="3088640" cy="1737360"/>
          </a:xfrm>
          <a:prstGeom prst="rect">
            <a:avLst/>
          </a:prstGeom>
        </p:spPr>
      </p:pic>
      <p:sp>
        <p:nvSpPr>
          <p:cNvPr id="10" name="TextBox 9">
            <a:extLst>
              <a:ext uri="{FF2B5EF4-FFF2-40B4-BE49-F238E27FC236}">
                <a16:creationId xmlns:a16="http://schemas.microsoft.com/office/drawing/2014/main" id="{865A3DC7-2918-40FF-6ED1-0F19835A54BB}"/>
              </a:ext>
            </a:extLst>
          </p:cNvPr>
          <p:cNvSpPr txBox="1"/>
          <p:nvPr/>
        </p:nvSpPr>
        <p:spPr>
          <a:xfrm>
            <a:off x="525733" y="3716342"/>
            <a:ext cx="1949123" cy="1477328"/>
          </a:xfrm>
          <a:prstGeom prst="rect">
            <a:avLst/>
          </a:prstGeom>
          <a:noFill/>
        </p:spPr>
        <p:txBody>
          <a:bodyPr wrap="none" rtlCol="0">
            <a:spAutoFit/>
          </a:bodyPr>
          <a:lstStyle/>
          <a:p>
            <a:r>
              <a:rPr lang="en-SG" dirty="0">
                <a:latin typeface="+mj-lt"/>
              </a:rPr>
              <a:t>Ionic Liquids</a:t>
            </a:r>
          </a:p>
          <a:p>
            <a:endParaRPr lang="en-SG" dirty="0">
              <a:latin typeface="+mj-lt"/>
            </a:endParaRPr>
          </a:p>
          <a:p>
            <a:r>
              <a:rPr lang="en-SG" dirty="0">
                <a:latin typeface="+mj-lt"/>
              </a:rPr>
              <a:t>Surfactants</a:t>
            </a:r>
          </a:p>
          <a:p>
            <a:endParaRPr lang="en-SG" dirty="0">
              <a:latin typeface="+mj-lt"/>
            </a:endParaRPr>
          </a:p>
          <a:p>
            <a:r>
              <a:rPr lang="en-SG" dirty="0">
                <a:latin typeface="+mj-lt"/>
              </a:rPr>
              <a:t>Ultra-thin Coatings</a:t>
            </a:r>
          </a:p>
        </p:txBody>
      </p:sp>
      <p:pic>
        <p:nvPicPr>
          <p:cNvPr id="11" name="Picture 2" descr="Antistatic Agents">
            <a:extLst>
              <a:ext uri="{FF2B5EF4-FFF2-40B4-BE49-F238E27FC236}">
                <a16:creationId xmlns:a16="http://schemas.microsoft.com/office/drawing/2014/main" id="{D5D9DF6A-0E04-96B6-E761-0146908C429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25873" y="4455006"/>
            <a:ext cx="2249318" cy="173736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Surfactants Are Proven To Be Safe">
            <a:extLst>
              <a:ext uri="{FF2B5EF4-FFF2-40B4-BE49-F238E27FC236}">
                <a16:creationId xmlns:a16="http://schemas.microsoft.com/office/drawing/2014/main" id="{352755BA-54DF-4BC9-7B9D-425428444F1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26208" y="4455006"/>
            <a:ext cx="2609474" cy="173736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6" descr="SiO2 Ultra Thin Coatings. Explore the Possibilities.">
            <a:extLst>
              <a:ext uri="{FF2B5EF4-FFF2-40B4-BE49-F238E27FC236}">
                <a16:creationId xmlns:a16="http://schemas.microsoft.com/office/drawing/2014/main" id="{5A55C646-46ED-E18A-ACE2-3574222E2648}"/>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3010" r="25404"/>
          <a:stretch/>
        </p:blipFill>
        <p:spPr bwMode="auto">
          <a:xfrm>
            <a:off x="8686699" y="4455006"/>
            <a:ext cx="2441448" cy="1737360"/>
          </a:xfrm>
          <a:prstGeom prst="rect">
            <a:avLst/>
          </a:prstGeom>
          <a:noFill/>
          <a:extLst>
            <a:ext uri="{909E8E84-426E-40DD-AFC4-6F175D3DCCD1}">
              <a14:hiddenFill xmlns:a14="http://schemas.microsoft.com/office/drawing/2010/main">
                <a:solidFill>
                  <a:srgbClr val="FFFFFF"/>
                </a:solidFill>
              </a14:hiddenFill>
            </a:ext>
          </a:extLst>
        </p:spPr>
      </p:pic>
      <p:sp>
        <p:nvSpPr>
          <p:cNvPr id="15" name="Rectangle 14" descr="Leaf">
            <a:extLst>
              <a:ext uri="{FF2B5EF4-FFF2-40B4-BE49-F238E27FC236}">
                <a16:creationId xmlns:a16="http://schemas.microsoft.com/office/drawing/2014/main" id="{C8BB235A-8D21-BE2C-8BB4-AF4DA3F7DDD6}"/>
              </a:ext>
            </a:extLst>
          </p:cNvPr>
          <p:cNvSpPr/>
          <p:nvPr/>
        </p:nvSpPr>
        <p:spPr>
          <a:xfrm>
            <a:off x="10302006" y="220108"/>
            <a:ext cx="1300252" cy="1300252"/>
          </a:xfrm>
          <a:prstGeom prst="rect">
            <a:avLst/>
          </a:prstGeom>
          <a: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p:spPr>
        <p:style>
          <a:lnRef idx="2">
            <a:scrgbClr r="0" g="0" b="0"/>
          </a:lnRef>
          <a:fillRef idx="1">
            <a:scrgbClr r="0" g="0" b="0"/>
          </a:fillRef>
          <a:effectRef idx="0">
            <a:schemeClr val="accent5">
              <a:hueOff val="-3379271"/>
              <a:satOff val="-8710"/>
              <a:lumOff val="-5883"/>
              <a:alphaOff val="0"/>
            </a:schemeClr>
          </a:effectRef>
          <a:fontRef idx="minor">
            <a:schemeClr val="lt1"/>
          </a:fontRef>
        </p:style>
        <p:txBody>
          <a:bodyPr/>
          <a:lstStyle/>
          <a:p>
            <a:endParaRPr lang="en-US"/>
          </a:p>
        </p:txBody>
      </p:sp>
      <p:sp>
        <p:nvSpPr>
          <p:cNvPr id="3" name="TextBox 2">
            <a:extLst>
              <a:ext uri="{FF2B5EF4-FFF2-40B4-BE49-F238E27FC236}">
                <a16:creationId xmlns:a16="http://schemas.microsoft.com/office/drawing/2014/main" id="{A236269C-ABEA-DE55-F11F-A89706C4DBA6}"/>
              </a:ext>
            </a:extLst>
          </p:cNvPr>
          <p:cNvSpPr txBox="1"/>
          <p:nvPr/>
        </p:nvSpPr>
        <p:spPr>
          <a:xfrm>
            <a:off x="3678382" y="1681249"/>
            <a:ext cx="7663543" cy="2308324"/>
          </a:xfrm>
          <a:prstGeom prst="rect">
            <a:avLst/>
          </a:prstGeom>
          <a:noFill/>
        </p:spPr>
        <p:txBody>
          <a:bodyPr wrap="square" rtlCol="0">
            <a:spAutoFit/>
          </a:bodyPr>
          <a:lstStyle/>
          <a:p>
            <a:r>
              <a:rPr lang="en-SG" dirty="0">
                <a:latin typeface="+mj-lt"/>
              </a:rPr>
              <a:t>Our proprietary Haryostat-C4 technology is a first-generation nonfluorine alternative which is an ideal additive for manufacturing, transportation, health care and electronic materials with outstanding performance and stability.  While Haryostat-C4 has comparable low surface resistivity and nonabrasive properties to current fluoropolymers, it is sustainable, non-toxic and even comes with a lower production cost and price than current fluoropolymers due to the green chemistry principles that have been applied in creating and scaling up these alternatives.</a:t>
            </a:r>
          </a:p>
        </p:txBody>
      </p:sp>
    </p:spTree>
    <p:extLst>
      <p:ext uri="{BB962C8B-B14F-4D97-AF65-F5344CB8AC3E}">
        <p14:creationId xmlns:p14="http://schemas.microsoft.com/office/powerpoint/2010/main" val="2742959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18F3560-82E5-51F9-1EB6-394552028908}"/>
              </a:ext>
            </a:extLst>
          </p:cNvPr>
          <p:cNvSpPr txBox="1">
            <a:spLocks/>
          </p:cNvSpPr>
          <p:nvPr/>
        </p:nvSpPr>
        <p:spPr>
          <a:xfrm>
            <a:off x="804672" y="338328"/>
            <a:ext cx="7065699" cy="177393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b="1" dirty="0" err="1">
                <a:solidFill>
                  <a:schemeClr val="tx2"/>
                </a:solidFill>
              </a:rPr>
              <a:t>haryoka</a:t>
            </a:r>
            <a:r>
              <a:rPr lang="en-US" b="1" dirty="0">
                <a:solidFill>
                  <a:schemeClr val="tx2"/>
                </a:solidFill>
              </a:rPr>
              <a:t> molecular sciences</a:t>
            </a:r>
          </a:p>
        </p:txBody>
      </p:sp>
      <p:sp>
        <p:nvSpPr>
          <p:cNvPr id="5" name="Subtitle 5">
            <a:extLst>
              <a:ext uri="{FF2B5EF4-FFF2-40B4-BE49-F238E27FC236}">
                <a16:creationId xmlns:a16="http://schemas.microsoft.com/office/drawing/2014/main" id="{317F765A-3A54-7AFD-3A3E-F58B6BFE72AE}"/>
              </a:ext>
            </a:extLst>
          </p:cNvPr>
          <p:cNvSpPr txBox="1">
            <a:spLocks/>
          </p:cNvSpPr>
          <p:nvPr/>
        </p:nvSpPr>
        <p:spPr>
          <a:xfrm>
            <a:off x="804672" y="1361543"/>
            <a:ext cx="5029200" cy="750721"/>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solidFill>
                  <a:schemeClr val="tx2"/>
                </a:solidFill>
              </a:rPr>
              <a:t>Science of Sustainability </a:t>
            </a:r>
            <a:r>
              <a:rPr lang="en-US" sz="1800" b="1" baseline="30000" dirty="0">
                <a:solidFill>
                  <a:schemeClr val="tx2"/>
                </a:solidFill>
              </a:rPr>
              <a:t>TM</a:t>
            </a:r>
          </a:p>
        </p:txBody>
      </p:sp>
      <p:sp>
        <p:nvSpPr>
          <p:cNvPr id="14" name="TextBox 13">
            <a:extLst>
              <a:ext uri="{FF2B5EF4-FFF2-40B4-BE49-F238E27FC236}">
                <a16:creationId xmlns:a16="http://schemas.microsoft.com/office/drawing/2014/main" id="{AE8218DC-EAFA-BE61-83E4-2BED8BF74A21}"/>
              </a:ext>
            </a:extLst>
          </p:cNvPr>
          <p:cNvSpPr txBox="1"/>
          <p:nvPr/>
        </p:nvSpPr>
        <p:spPr>
          <a:xfrm>
            <a:off x="4118065" y="1736903"/>
            <a:ext cx="7663543" cy="3508653"/>
          </a:xfrm>
          <a:prstGeom prst="rect">
            <a:avLst/>
          </a:prstGeom>
          <a:noFill/>
        </p:spPr>
        <p:txBody>
          <a:bodyPr wrap="square" rtlCol="0">
            <a:spAutoFit/>
          </a:bodyPr>
          <a:lstStyle/>
          <a:p>
            <a:pPr algn="ctr"/>
            <a:r>
              <a:rPr lang="en-SG" sz="2400" dirty="0">
                <a:latin typeface="+mj-lt"/>
              </a:rPr>
              <a:t>Greenhouse gas capture/sequestration</a:t>
            </a:r>
          </a:p>
          <a:p>
            <a:endParaRPr lang="en-SG" dirty="0">
              <a:latin typeface="+mj-lt"/>
            </a:endParaRPr>
          </a:p>
          <a:p>
            <a:r>
              <a:rPr lang="en-SG" i="1" dirty="0" err="1">
                <a:latin typeface="+mj-lt"/>
              </a:rPr>
              <a:t>haryoka</a:t>
            </a:r>
            <a:r>
              <a:rPr lang="en-SG" dirty="0" err="1">
                <a:latin typeface="+mj-lt"/>
              </a:rPr>
              <a:t>’s</a:t>
            </a:r>
            <a:r>
              <a:rPr lang="en-SG" dirty="0">
                <a:latin typeface="+mj-lt"/>
              </a:rPr>
              <a:t> proprietary technology is creating next-generation industrial chemicals straight from carbon dioxide and bioderived small molecules without high temperature and pressure. This technology platform enables our industrial partners to earn carbon credits and contribute to sustainability while generating revenue through carbon capture. Currently we are optimizing the following technologies to scale to offer to industry:</a:t>
            </a:r>
          </a:p>
          <a:p>
            <a:endParaRPr lang="en-SG" dirty="0">
              <a:latin typeface="+mj-lt"/>
            </a:endParaRPr>
          </a:p>
          <a:p>
            <a:pPr marL="285750" indent="-285750">
              <a:buFont typeface="Arial" panose="020B0604020202020204" pitchFamily="34" charset="0"/>
              <a:buChar char="•"/>
            </a:pPr>
            <a:r>
              <a:rPr lang="en-SG" dirty="0">
                <a:latin typeface="+mj-lt"/>
              </a:rPr>
              <a:t>next-generation industrial solvents </a:t>
            </a:r>
          </a:p>
          <a:p>
            <a:pPr marL="285750" indent="-285750">
              <a:buFont typeface="Arial" panose="020B0604020202020204" pitchFamily="34" charset="0"/>
              <a:buChar char="•"/>
            </a:pPr>
            <a:r>
              <a:rPr lang="en-SG" dirty="0">
                <a:latin typeface="+mj-lt"/>
              </a:rPr>
              <a:t>next-generation monomers</a:t>
            </a:r>
          </a:p>
          <a:p>
            <a:pPr marL="285750" indent="-285750">
              <a:buFont typeface="Arial" panose="020B0604020202020204" pitchFamily="34" charset="0"/>
              <a:buChar char="•"/>
            </a:pPr>
            <a:r>
              <a:rPr lang="en-SG" dirty="0">
                <a:latin typeface="+mj-lt"/>
              </a:rPr>
              <a:t>biodegradable polymers with high performance</a:t>
            </a:r>
          </a:p>
        </p:txBody>
      </p:sp>
      <p:grpSp>
        <p:nvGrpSpPr>
          <p:cNvPr id="3" name="Group 2">
            <a:extLst>
              <a:ext uri="{FF2B5EF4-FFF2-40B4-BE49-F238E27FC236}">
                <a16:creationId xmlns:a16="http://schemas.microsoft.com/office/drawing/2014/main" id="{C8E0009B-17BB-9B56-9037-972CC75E487A}"/>
              </a:ext>
            </a:extLst>
          </p:cNvPr>
          <p:cNvGrpSpPr/>
          <p:nvPr/>
        </p:nvGrpSpPr>
        <p:grpSpPr>
          <a:xfrm>
            <a:off x="514703" y="4268777"/>
            <a:ext cx="2889450" cy="720000"/>
            <a:chOff x="3813075" y="2644665"/>
            <a:chExt cx="2889450" cy="720000"/>
          </a:xfrm>
        </p:grpSpPr>
        <p:sp>
          <p:nvSpPr>
            <p:cNvPr id="6" name="Rectangle 5">
              <a:extLst>
                <a:ext uri="{FF2B5EF4-FFF2-40B4-BE49-F238E27FC236}">
                  <a16:creationId xmlns:a16="http://schemas.microsoft.com/office/drawing/2014/main" id="{DCC1AEA5-B684-E78A-7625-5C942C1BD4A8}"/>
                </a:ext>
              </a:extLst>
            </p:cNvPr>
            <p:cNvSpPr/>
            <p:nvPr/>
          </p:nvSpPr>
          <p:spPr>
            <a:xfrm>
              <a:off x="3813075" y="2644665"/>
              <a:ext cx="2889450" cy="720000"/>
            </a:xfrm>
            <a:prstGeom prst="rect">
              <a:avLst/>
            </a:pr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a:lstStyle/>
            <a:p>
              <a:endParaRPr lang="en-US"/>
            </a:p>
          </p:txBody>
        </p:sp>
        <p:sp>
          <p:nvSpPr>
            <p:cNvPr id="7" name="TextBox 6">
              <a:extLst>
                <a:ext uri="{FF2B5EF4-FFF2-40B4-BE49-F238E27FC236}">
                  <a16:creationId xmlns:a16="http://schemas.microsoft.com/office/drawing/2014/main" id="{CD3CCB28-EE07-D701-4152-733F7DD44639}"/>
                </a:ext>
              </a:extLst>
            </p:cNvPr>
            <p:cNvSpPr txBox="1"/>
            <p:nvPr/>
          </p:nvSpPr>
          <p:spPr>
            <a:xfrm>
              <a:off x="3813075" y="2644665"/>
              <a:ext cx="2889450" cy="720000"/>
            </a:xfrm>
            <a:prstGeom prst="rect">
              <a:avLst/>
            </a:prstGeom>
          </p:spPr>
          <p:style>
            <a:lnRef idx="0">
              <a:scrgbClr r="0" g="0" b="0"/>
            </a:lnRef>
            <a:fillRef idx="0">
              <a:scrgbClr r="0" g="0" b="0"/>
            </a:fillRef>
            <a:effectRef idx="0">
              <a:scrgbClr r="0" g="0" b="0"/>
            </a:effectRef>
            <a:fontRef idx="minor">
              <a:schemeClr val="tx1">
                <a:hueOff val="0"/>
                <a:satOff val="0"/>
                <a:lumOff val="0"/>
                <a:alphaOff val="0"/>
              </a:schemeClr>
            </a:fontRef>
          </p:style>
          <p:txBody>
            <a:bodyPr spcFirstLastPara="0" vert="horz" wrap="square" lIns="0" tIns="0" rIns="0" bIns="0" numCol="1" spcCol="1270" anchor="t" anchorCtr="0">
              <a:noAutofit/>
            </a:bodyPr>
            <a:lstStyle/>
            <a:p>
              <a:pPr lvl="0" algn="ctr"/>
              <a:r>
                <a:rPr lang="en-US" sz="1600" dirty="0">
                  <a:latin typeface="+mj-lt"/>
                </a:rPr>
                <a:t>biodegradable and functional chemicals and materials from CO</a:t>
              </a:r>
              <a:r>
                <a:rPr lang="en-US" sz="1600" baseline="-25000" dirty="0">
                  <a:latin typeface="+mj-lt"/>
                </a:rPr>
                <a:t>2</a:t>
              </a:r>
              <a:endParaRPr lang="en-SG" sz="1600" baseline="-25000" dirty="0">
                <a:latin typeface="+mj-lt"/>
              </a:endParaRPr>
            </a:p>
          </p:txBody>
        </p:sp>
      </p:grpSp>
      <p:sp>
        <p:nvSpPr>
          <p:cNvPr id="8" name="Rectangle 7" descr="Agriculture outline">
            <a:extLst>
              <a:ext uri="{FF2B5EF4-FFF2-40B4-BE49-F238E27FC236}">
                <a16:creationId xmlns:a16="http://schemas.microsoft.com/office/drawing/2014/main" id="{E0079002-5515-E6C1-FAB4-CA86C625B0CA}"/>
              </a:ext>
            </a:extLst>
          </p:cNvPr>
          <p:cNvSpPr/>
          <p:nvPr/>
        </p:nvSpPr>
        <p:spPr>
          <a:xfrm>
            <a:off x="1309302" y="2670336"/>
            <a:ext cx="1300252" cy="1300252"/>
          </a:xfrm>
          <a:prstGeom prst="rect">
            <a:avLst/>
          </a:prstGeom>
          <a:blipFill>
            <a:blip r:embed="rId2">
              <a:duotone>
                <a:prstClr val="black"/>
                <a:schemeClr val="accent6">
                  <a:tint val="45000"/>
                  <a:satMod val="400000"/>
                </a:schemeClr>
              </a:duotone>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a:blipFill>
          <a:ln>
            <a:noFill/>
          </a:ln>
        </p:spPr>
        <p:style>
          <a:lnRef idx="2">
            <a:scrgbClr r="0" g="0" b="0"/>
          </a:lnRef>
          <a:fillRef idx="1">
            <a:scrgbClr r="0" g="0" b="0"/>
          </a:fillRef>
          <a:effectRef idx="0">
            <a:schemeClr val="accent5">
              <a:hueOff val="0"/>
              <a:satOff val="0"/>
              <a:lumOff val="0"/>
              <a:alphaOff val="0"/>
            </a:schemeClr>
          </a:effectRef>
          <a:fontRef idx="minor">
            <a:schemeClr val="lt1"/>
          </a:fontRef>
        </p:style>
        <p:txBody>
          <a:bodyPr/>
          <a:lstStyle/>
          <a:p>
            <a:endParaRPr lang="en-US"/>
          </a:p>
        </p:txBody>
      </p:sp>
    </p:spTree>
    <p:extLst>
      <p:ext uri="{BB962C8B-B14F-4D97-AF65-F5344CB8AC3E}">
        <p14:creationId xmlns:p14="http://schemas.microsoft.com/office/powerpoint/2010/main" val="4207675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4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3">
            <a:extLst>
              <a:ext uri="{FF2B5EF4-FFF2-40B4-BE49-F238E27FC236}">
                <a16:creationId xmlns:a16="http://schemas.microsoft.com/office/drawing/2014/main" id="{C00D12E9-49EF-562C-8D52-01215C3106FB}"/>
              </a:ext>
            </a:extLst>
          </p:cNvPr>
          <p:cNvSpPr txBox="1">
            <a:spLocks/>
          </p:cNvSpPr>
          <p:nvPr/>
        </p:nvSpPr>
        <p:spPr>
          <a:xfrm>
            <a:off x="271273" y="87957"/>
            <a:ext cx="4072128" cy="9135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b="1" dirty="0">
                <a:solidFill>
                  <a:schemeClr val="tx2"/>
                </a:solidFill>
              </a:rPr>
              <a:t>Sustainability</a:t>
            </a:r>
          </a:p>
        </p:txBody>
      </p:sp>
      <p:sp>
        <p:nvSpPr>
          <p:cNvPr id="6" name="TextBox 5">
            <a:extLst>
              <a:ext uri="{FF2B5EF4-FFF2-40B4-BE49-F238E27FC236}">
                <a16:creationId xmlns:a16="http://schemas.microsoft.com/office/drawing/2014/main" id="{774CEDE0-16C7-CFE7-E895-35F3E1490F65}"/>
              </a:ext>
            </a:extLst>
          </p:cNvPr>
          <p:cNvSpPr txBox="1"/>
          <p:nvPr/>
        </p:nvSpPr>
        <p:spPr>
          <a:xfrm>
            <a:off x="655366" y="784064"/>
            <a:ext cx="11115184" cy="5509200"/>
          </a:xfrm>
          <a:prstGeom prst="rect">
            <a:avLst/>
          </a:prstGeom>
          <a:noFill/>
        </p:spPr>
        <p:txBody>
          <a:bodyPr wrap="square">
            <a:spAutoFit/>
          </a:bodyPr>
          <a:lstStyle/>
          <a:p>
            <a:r>
              <a:rPr lang="en-US" sz="2200" dirty="0">
                <a:latin typeface="+mj-lt"/>
              </a:rPr>
              <a:t>Sustainability lies at the very core of </a:t>
            </a:r>
            <a:r>
              <a:rPr lang="en-US" sz="2200" i="1" dirty="0" err="1">
                <a:latin typeface="+mj-lt"/>
              </a:rPr>
              <a:t>haryoka</a:t>
            </a:r>
            <a:r>
              <a:rPr lang="en-US" sz="2200" dirty="0" err="1">
                <a:latin typeface="+mj-lt"/>
              </a:rPr>
              <a:t>’s</a:t>
            </a:r>
            <a:r>
              <a:rPr lang="en-US" sz="2200" dirty="0">
                <a:latin typeface="+mj-lt"/>
              </a:rPr>
              <a:t> business philosophy. With an unwavering commitment to environmental responsibility, we take pride in placing the sustainability over profit margins. We are proud to lead the charge in creating a greener and more sustainable future for our planet with our comprehensive approach that spans across every aspect of our operations, from sourcing raw materials to the development of groundbreaking, eco-friendly technologies. </a:t>
            </a:r>
          </a:p>
          <a:p>
            <a:endParaRPr lang="en-US" sz="2200" dirty="0">
              <a:latin typeface="+mj-lt"/>
            </a:endParaRPr>
          </a:p>
          <a:p>
            <a:r>
              <a:rPr lang="en-US" sz="2200" dirty="0">
                <a:latin typeface="+mj-lt"/>
              </a:rPr>
              <a:t>Through continuous research and innovation, we are working towards reducing the global carbon footprint, promoting zero-waste initiatives, and optimizing resource consumption. Our dedication to sustainability is ready to extend beyond our own practices and we actively seek out collaborations with communities, educational organizations, NGOs, and industry partners to foster positive connections that will create sustainable societies and ecosystems for generations to come. </a:t>
            </a:r>
          </a:p>
          <a:p>
            <a:endParaRPr lang="en-US" sz="2200" dirty="0">
              <a:latin typeface="+mj-lt"/>
            </a:endParaRPr>
          </a:p>
          <a:p>
            <a:r>
              <a:rPr lang="en-US" sz="2200" dirty="0">
                <a:latin typeface="+mj-lt"/>
              </a:rPr>
              <a:t>For </a:t>
            </a:r>
            <a:r>
              <a:rPr lang="en-US" sz="2200" i="1" dirty="0">
                <a:latin typeface="+mj-lt"/>
              </a:rPr>
              <a:t>haryoka</a:t>
            </a:r>
            <a:r>
              <a:rPr lang="en-US" sz="2200" dirty="0">
                <a:latin typeface="+mj-lt"/>
              </a:rPr>
              <a:t> sustainability is not an option; it is our responsibility to humanity and the planet and we are fully committed to making a lasting difference.</a:t>
            </a:r>
          </a:p>
        </p:txBody>
      </p:sp>
    </p:spTree>
    <p:extLst>
      <p:ext uri="{BB962C8B-B14F-4D97-AF65-F5344CB8AC3E}">
        <p14:creationId xmlns:p14="http://schemas.microsoft.com/office/powerpoint/2010/main" val="12608437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1505</TotalTime>
  <Words>831</Words>
  <Application>Microsoft Office PowerPoint</Application>
  <PresentationFormat>Widescreen</PresentationFormat>
  <Paragraphs>92</Paragraphs>
  <Slides>11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Wingdings</vt:lpstr>
      <vt:lpstr>Office Theme</vt:lpstr>
      <vt:lpstr>haryoka molecular sciences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haryoka molecular sciences</vt:lpstr>
      <vt:lpstr>Model pages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Praveen Thoniyot</dc:creator>
  <cp:lastModifiedBy>Rajagopal R</cp:lastModifiedBy>
  <cp:revision>11</cp:revision>
  <dcterms:created xsi:type="dcterms:W3CDTF">2023-05-01T02:01:46Z</dcterms:created>
  <dcterms:modified xsi:type="dcterms:W3CDTF">2023-08-04T10:33:28Z</dcterms:modified>
</cp:coreProperties>
</file>

<file path=docProps/thumbnail.jpeg>
</file>